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6" r:id="rId5"/>
    <p:sldMasterId id="2147483687" r:id="rId6"/>
    <p:sldMasterId id="214748368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 id="369" r:id="rId122"/>
    <p:sldId id="370" r:id="rId123"/>
    <p:sldId id="371" r:id="rId124"/>
  </p:sldIdLst>
  <p:sldSz cy="5143500" cx="9144000"/>
  <p:notesSz cx="6858000" cy="9144000"/>
  <p:embeddedFontLst>
    <p:embeddedFont>
      <p:font typeface="Roboto"/>
      <p:regular r:id="rId125"/>
      <p:bold r:id="rId126"/>
      <p:italic r:id="rId127"/>
      <p:boldItalic r:id="rId128"/>
    </p:embeddedFont>
    <p:embeddedFont>
      <p:font typeface="Lato"/>
      <p:regular r:id="rId129"/>
      <p:bold r:id="rId130"/>
      <p:italic r:id="rId131"/>
      <p:boldItalic r:id="rId1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C599D47-5DAA-4750-BAD4-F68F22CCB98F}">
  <a:tblStyle styleId="{0C599D47-5DAA-4750-BAD4-F68F22CCB98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9" Type="http://schemas.openxmlformats.org/officeDocument/2006/relationships/slide" Target="slides/slide101.xml"/><Relationship Id="rId108" Type="http://schemas.openxmlformats.org/officeDocument/2006/relationships/slide" Target="slides/slide100.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29" Type="http://schemas.openxmlformats.org/officeDocument/2006/relationships/font" Target="fonts/Lato-regular.fntdata"/><Relationship Id="rId128" Type="http://schemas.openxmlformats.org/officeDocument/2006/relationships/font" Target="fonts/Roboto-boldItalic.fntdata"/><Relationship Id="rId127" Type="http://schemas.openxmlformats.org/officeDocument/2006/relationships/font" Target="fonts/Roboto-italic.fntdata"/><Relationship Id="rId126" Type="http://schemas.openxmlformats.org/officeDocument/2006/relationships/font" Target="fonts/Roboto-bold.fntdata"/><Relationship Id="rId26" Type="http://schemas.openxmlformats.org/officeDocument/2006/relationships/slide" Target="slides/slide18.xml"/><Relationship Id="rId121" Type="http://schemas.openxmlformats.org/officeDocument/2006/relationships/slide" Target="slides/slide113.xml"/><Relationship Id="rId25" Type="http://schemas.openxmlformats.org/officeDocument/2006/relationships/slide" Target="slides/slide17.xml"/><Relationship Id="rId120" Type="http://schemas.openxmlformats.org/officeDocument/2006/relationships/slide" Target="slides/slide112.xml"/><Relationship Id="rId28" Type="http://schemas.openxmlformats.org/officeDocument/2006/relationships/slide" Target="slides/slide20.xml"/><Relationship Id="rId27" Type="http://schemas.openxmlformats.org/officeDocument/2006/relationships/slide" Target="slides/slide19.xml"/><Relationship Id="rId125" Type="http://schemas.openxmlformats.org/officeDocument/2006/relationships/font" Target="fonts/Roboto-regular.fntdata"/><Relationship Id="rId29" Type="http://schemas.openxmlformats.org/officeDocument/2006/relationships/slide" Target="slides/slide21.xml"/><Relationship Id="rId124" Type="http://schemas.openxmlformats.org/officeDocument/2006/relationships/slide" Target="slides/slide116.xml"/><Relationship Id="rId123" Type="http://schemas.openxmlformats.org/officeDocument/2006/relationships/slide" Target="slides/slide115.xml"/><Relationship Id="rId122" Type="http://schemas.openxmlformats.org/officeDocument/2006/relationships/slide" Target="slides/slide114.xml"/><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slide" Target="slides/slide110.xml"/><Relationship Id="rId117" Type="http://schemas.openxmlformats.org/officeDocument/2006/relationships/slide" Target="slides/slide109.xml"/><Relationship Id="rId116" Type="http://schemas.openxmlformats.org/officeDocument/2006/relationships/slide" Target="slides/slide108.xml"/><Relationship Id="rId115" Type="http://schemas.openxmlformats.org/officeDocument/2006/relationships/slide" Target="slides/slide107.xml"/><Relationship Id="rId119" Type="http://schemas.openxmlformats.org/officeDocument/2006/relationships/slide" Target="slides/slide111.xml"/><Relationship Id="rId15" Type="http://schemas.openxmlformats.org/officeDocument/2006/relationships/slide" Target="slides/slide7.xml"/><Relationship Id="rId110" Type="http://schemas.openxmlformats.org/officeDocument/2006/relationships/slide" Target="slides/slide102.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slide" Target="slides/slide106.xml"/><Relationship Id="rId18" Type="http://schemas.openxmlformats.org/officeDocument/2006/relationships/slide" Target="slides/slide10.xml"/><Relationship Id="rId113" Type="http://schemas.openxmlformats.org/officeDocument/2006/relationships/slide" Target="slides/slide105.xml"/><Relationship Id="rId112" Type="http://schemas.openxmlformats.org/officeDocument/2006/relationships/slide" Target="slides/slide104.xml"/><Relationship Id="rId111" Type="http://schemas.openxmlformats.org/officeDocument/2006/relationships/slide" Target="slides/slide103.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132" Type="http://schemas.openxmlformats.org/officeDocument/2006/relationships/font" Target="fonts/Lato-boldItalic.fntdata"/><Relationship Id="rId131" Type="http://schemas.openxmlformats.org/officeDocument/2006/relationships/font" Target="fonts/Lato-italic.fntdata"/><Relationship Id="rId130" Type="http://schemas.openxmlformats.org/officeDocument/2006/relationships/font" Target="fonts/Lato-bold.fntdata"/><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hiny.rstudio.com/reference/shiny/latest/checkboxInput.html" TargetMode="Externa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studio.github.io/sortable/" TargetMode="Externa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debd49b479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debd49b479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debd49b479_0_11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gdebd49b479_0_1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debd49b479_0_20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debd49b479_0_204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gdebd49b479_0_204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debd49b479_0_20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debd49b479_0_205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gdebd49b479_0_205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debd49b479_0_20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debd49b479_0_205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gdebd49b479_0_205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debd49b479_0_20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debd49b479_0_206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gdebd49b479_0_206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debd49b479_0_20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debd49b479_0_208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gdebd49b479_0_208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debd49b479_0_20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debd49b479_0_20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gdebd49b479_0_209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debd49b479_0_2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debd49b479_0_21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gdebd49b479_0_210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debd49b479_0_2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debd49b479_0_21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gdebd49b479_0_211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debd49b479_0_2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debd49b479_0_21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gdebd49b479_0_212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debd49b479_0_2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debd49b479_0_21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gdebd49b479_0_213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debd49b479_0_1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debd49b479_0_11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gdebd49b479_0_111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debd49b479_0_2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debd49b479_0_21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gdebd49b479_0_213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debd49b479_0_21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gdebd49b479_0_2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debd49b479_0_215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gdebd49b479_0_2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debd49b479_0_2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debd49b479_0_215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gdebd49b479_0_215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debd49b479_0_2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debd49b479_0_216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gdebd49b479_0_216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debd49b479_0_2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debd49b479_0_217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gdebd49b479_0_217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debd49b479_0_21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debd49b479_0_217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gdebd49b479_0_217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debd49b479_0_1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debd49b479_0_11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gdebd49b479_0_112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debd49b479_0_1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debd49b479_0_11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gdebd49b479_0_113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debd49b479_0_1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debd49b479_0_11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gdebd49b479_0_113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debd49b479_0_1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debd49b479_0_11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gdebd49b479_0_114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debd49b479_0_1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debd49b479_0_115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gdebd49b479_0_115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debd49b479_0_1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debd49b479_0_116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gdebd49b479_0_116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debd49b479_0_1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debd49b479_0_11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gdebd49b479_0_117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debd49b479_0_1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debd49b479_0_118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gdebd49b479_0_118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debd49b479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debd49b479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resources available in listed github repository - also in email to all people who had signed up by SOME DATE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Day 1: Today - Overview of workshop, us, and Shiny. The rest of the day will be hands-on work where we will be walking you through building a simple shiny app. We will introduce the fundamental concepts today before adjourning. We asked that our workshop be split over a few days to allow you to have more time to revisit some of the material from the first day so you feel confident as we move into the second day’s 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Day 2: Roughly split into 2 parts. The first part will pick up with the hand-on work that we started in Day 1 to demonstrate some additional features that you might want to incorporate into your app so you can extend the app’s functionality. The second part will largely be a demonstration to help you understand the breadth of Shiny’s capabilities. One of the beautiful aspect of R is the large user and developer community that builds packages that extend what R can do. Shiny is definitely no exception, so we want to highlight a few of the keys areas where you can make improvements to your Shiny app to really get it where you want to be. We’ll also visit some of the winners of the R Studio Shiny App competitions - these not only help you see a really well-done, comprehensive Shiny app, but also to see what is possible with Shiny. It’s this second part - what is possible with R - that I found to be really exceptional - when I first read through posts about the winners it showed me that I still had a really narrow vision of what was possible with Shiny.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Hadley Wickham states in his “Mastering Shiny” book - “</a:t>
            </a:r>
            <a:r>
              <a:rPr lang="en" sz="1350">
                <a:solidFill>
                  <a:srgbClr val="212529"/>
                </a:solidFill>
                <a:highlight>
                  <a:srgbClr val="FFFFFF"/>
                </a:highlight>
                <a:latin typeface="Roboto"/>
                <a:ea typeface="Roboto"/>
                <a:cs typeface="Roboto"/>
                <a:sym typeface="Roboto"/>
              </a:rPr>
              <a:t>Shiny is designed to feel almost magically easy when you’re getting started, and yet the deeper you get into how it works, the more you realize it’s built out of general building blocks that have strong software engineering principles behind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Onward!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debd49b479_0_1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debd49b479_0_119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gdebd49b479_0_119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debd49b479_0_12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gdebd49b479_0_1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debd49b479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debd49b479_0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debd49b479_0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debd49b479_0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debd49b479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debd49b479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debd49b479_0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debd49b479_0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debd49b479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debd49b479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Single File = good for learning Shiny, simple apps, testing new features,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Multiple File = good for complex apps, in scenarios where different people are working on the UI and server, etc.</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debd49b479_0_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debd49b479_0_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Directions for “Run App”</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debd49b479_0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debd49b479_0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debd49b479_0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debd49b479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debd49b479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debd49b479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Point 1 - Like going to a new conference at the boundaries of your knowledge.</a:t>
            </a:r>
            <a:endParaRPr/>
          </a:p>
          <a:p>
            <a:pPr indent="0" lvl="0" marL="0" rtl="0" algn="l">
              <a:spcBef>
                <a:spcPts val="0"/>
              </a:spcBef>
              <a:spcAft>
                <a:spcPts val="0"/>
              </a:spcAft>
              <a:buNone/>
            </a:pPr>
            <a:r>
              <a:rPr lang="en"/>
              <a:t>Point 2 - We’ll adapt as we go along until we figure it out.</a:t>
            </a:r>
            <a:endParaRPr/>
          </a:p>
          <a:p>
            <a:pPr indent="0" lvl="0" marL="0" rtl="0" algn="l">
              <a:spcBef>
                <a:spcPts val="0"/>
              </a:spcBef>
              <a:spcAft>
                <a:spcPts val="0"/>
              </a:spcAft>
              <a:buNone/>
            </a:pPr>
            <a:r>
              <a:rPr lang="en"/>
              <a:t>Point 3 - My internet has been acting up a little this week - nothing big, but I personally may have some hiccups when presenting.</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debd49b479_0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debd49b479_0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debd49b479_0_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debd49b479_0_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debd49b479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debd49b479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debd49b479_0_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debd49b479_0_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debd49b479_0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debd49b479_0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debd49b479_0_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debd49b479_0_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debd49b479_0_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debd49b479_0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debd49b479_0_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debd49b479_0_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debd49b479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debd49b479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debd49b479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debd49b479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debd49b479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debd49b479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debd49b479_0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debd49b479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debd49b479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debd49b479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debd49b479_0_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debd49b479_0_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debd49b479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debd49b479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debd49b479_0_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debd49b479_0_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debd49b479_0_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debd49b479_0_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debd49b479_0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debd49b479_0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debd49b479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debd49b479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that this does require that “global.R” is also in the same folder. May also require you to install additional packages that we didn’t explicitly include in the pre-workshop instructions.</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debd49b479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debd49b479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debd49b479_0_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debd49b479_0_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debd49b479_0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debd49b479_0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introduce ourselves?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debd49b479_0_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debd49b479_0_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debd49b479_0_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debd49b479_0_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debd49b479_0_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debd49b479_0_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debd49b479_0_8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debd49b479_0_8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debd49b479_0_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debd49b479_0_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debd49b479_0_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debd49b479_0_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debd49b479_0_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debd49b479_0_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debd49b479_0_1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debd49b479_0_1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debd49b479_0_1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debd49b479_0_1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__Input(), __Output(), render*()</a:t>
            </a:r>
            <a:endParaRPr/>
          </a:p>
          <a:p>
            <a:pPr indent="0" lvl="0" marL="0" rtl="0" algn="l">
              <a:spcBef>
                <a:spcPts val="0"/>
              </a:spcBef>
              <a:spcAft>
                <a:spcPts val="0"/>
              </a:spcAft>
              <a:buNone/>
            </a:pPr>
            <a:r>
              <a:rPr lang="en"/>
              <a:t>Basic ones part of the {shiny} package but more are available especially for outputs</a:t>
            </a:r>
            <a:endParaRPr/>
          </a:p>
          <a:p>
            <a:pPr indent="0" lvl="0" marL="0" rtl="0" algn="l">
              <a:spcBef>
                <a:spcPts val="0"/>
              </a:spcBef>
              <a:spcAft>
                <a:spcPts val="0"/>
              </a:spcAft>
              <a:buNone/>
            </a:pPr>
            <a:r>
              <a:rPr lang="en"/>
              <a:t>Not always as exciting looking but can be customized with CSS or R Packages</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debd49b479_0_1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debd49b479_0_1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inputId and label required for all shiny inputs</a:t>
            </a:r>
            <a:endParaRPr/>
          </a:p>
          <a:p>
            <a:pPr indent="0" lvl="0" marL="0" rtl="0" algn="l">
              <a:spcBef>
                <a:spcPts val="0"/>
              </a:spcBef>
              <a:spcAft>
                <a:spcPts val="0"/>
              </a:spcAft>
              <a:buNone/>
            </a:pPr>
            <a:r>
              <a:rPr lang="en"/>
              <a:t>library(shiny)</a:t>
            </a:r>
            <a:endParaRPr/>
          </a:p>
          <a:p>
            <a:pPr indent="0" lvl="0" marL="0" rtl="0" algn="l">
              <a:spcBef>
                <a:spcPts val="0"/>
              </a:spcBef>
              <a:spcAft>
                <a:spcPts val="0"/>
              </a:spcAft>
              <a:buNone/>
            </a:pPr>
            <a:r>
              <a:rPr lang="en"/>
              <a:t>sliderInput</a:t>
            </a:r>
            <a:br>
              <a:rPr lang="en"/>
            </a:br>
            <a:r>
              <a:rPr lang="en"/>
              <a:t>Pull up the inputs in the console at the start of the activity so they can see it, both with the code lines about AND ?sliderInput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debd49b479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debd49b479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debd49b479_0_1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debd49b479_0_1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inputId and label required for all shiny inputs</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debd49b479_0_1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debd49b479_0_1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 don’t mention, too advanced...) It’s possible to use inputs to affect your UI through renderUI() and conditionalPanel but that’s more advanced</a:t>
            </a:r>
            <a:endParaRPr/>
          </a:p>
          <a:p>
            <a:pPr indent="0" lvl="0" marL="0" rtl="0" algn="l">
              <a:spcBef>
                <a:spcPts val="0"/>
              </a:spcBef>
              <a:spcAft>
                <a:spcPts val="0"/>
              </a:spcAft>
              <a:buNone/>
            </a:pPr>
            <a:r>
              <a:rPr lang="en" u="sng">
                <a:solidFill>
                  <a:schemeClr val="hlink"/>
                </a:solidFill>
                <a:hlinkClick r:id="rId2"/>
              </a:rPr>
              <a:t>https://shiny.rstudio.com/reference/shiny/latest/checkboxInput.html</a:t>
            </a:r>
            <a:r>
              <a:rPr lang="en"/>
              <a:t>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debd49b479_0_1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debd49b479_0_1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IMPORTANT</a:t>
            </a:r>
            <a:r>
              <a:rPr lang="en"/>
              <a:t>: show the app template first AND show them what happens when you’re missing a comma between sequential parts of the UI since it’s like all pieces are being passed into a function.</a:t>
            </a:r>
            <a:endParaRPr/>
          </a:p>
          <a:p>
            <a:pPr indent="0" lvl="0" marL="0" rtl="0" algn="l">
              <a:spcBef>
                <a:spcPts val="0"/>
              </a:spcBef>
              <a:spcAft>
                <a:spcPts val="0"/>
              </a:spcAft>
              <a:buNone/>
            </a:pPr>
            <a:r>
              <a:rPr lang="en"/>
              <a:t>Example to paste into CONSOLE:</a:t>
            </a:r>
            <a:endParaRPr/>
          </a:p>
          <a:p>
            <a:pPr indent="0" lvl="0" marL="0" rtl="0" algn="l">
              <a:spcBef>
                <a:spcPts val="0"/>
              </a:spcBef>
              <a:spcAft>
                <a:spcPts val="0"/>
              </a:spcAft>
              <a:buNone/>
            </a:pPr>
            <a:r>
              <a:rPr lang="en"/>
              <a:t>mainPanel()</a:t>
            </a:r>
            <a:endParaRPr/>
          </a:p>
          <a:p>
            <a:pPr indent="0" lvl="0" marL="0" rtl="0" algn="l">
              <a:spcBef>
                <a:spcPts val="0"/>
              </a:spcBef>
              <a:spcAft>
                <a:spcPts val="0"/>
              </a:spcAft>
              <a:buNone/>
            </a:pPr>
            <a:r>
              <a:rPr lang="en"/>
              <a:t>mainPanel(tags$p())</a:t>
            </a:r>
            <a:endParaRPr/>
          </a:p>
          <a:p>
            <a:pPr indent="0" lvl="0" marL="0" rtl="0" algn="l">
              <a:spcBef>
                <a:spcPts val="0"/>
              </a:spcBef>
              <a:spcAft>
                <a:spcPts val="0"/>
              </a:spcAft>
              <a:buNone/>
            </a:pPr>
            <a:r>
              <a:rPr lang="en"/>
              <a:t>These are the least descriptive inputId names ever, but they will connect to the outputs already set up</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debd49b479_0_1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debd49b479_0_1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300">
                <a:solidFill>
                  <a:schemeClr val="dk1"/>
                </a:solidFill>
              </a:rPr>
              <a:t>(no longer using in this section) How to run w/ Showcase mode:</a:t>
            </a:r>
            <a:br>
              <a:rPr lang="en" sz="1300">
                <a:solidFill>
                  <a:schemeClr val="dk1"/>
                </a:solidFill>
              </a:rPr>
            </a:br>
            <a:r>
              <a:rPr lang="en" sz="1300">
                <a:solidFill>
                  <a:schemeClr val="dk1"/>
                </a:solidFill>
              </a:rPr>
              <a:t>shiny::runApp('C:/Users/marcusw/Downloads/1_inputTestingApp.R', display.mode="showcase")</a:t>
            </a:r>
            <a:endParaRPr>
              <a:solidFill>
                <a:schemeClr val="dk1"/>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debd49b479_0_1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debd49b479_0_1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 slide (mostly as later reference materials and showing the Button Styler app)</a:t>
            </a:r>
            <a:endParaRPr/>
          </a:p>
          <a:p>
            <a:pPr indent="0" lvl="0" marL="0" rtl="0" algn="l">
              <a:spcBef>
                <a:spcPts val="0"/>
              </a:spcBef>
              <a:spcAft>
                <a:spcPts val="0"/>
              </a:spcAft>
              <a:buNone/>
            </a:pPr>
            <a:r>
              <a:rPr lang="en"/>
              <a:t>CSS properties, packages you can use or custom shiny inputs</a:t>
            </a:r>
            <a:endParaRPr/>
          </a:p>
          <a:p>
            <a:pPr indent="0" lvl="0" marL="0" rtl="0" algn="l">
              <a:spcBef>
                <a:spcPts val="0"/>
              </a:spcBef>
              <a:spcAft>
                <a:spcPts val="0"/>
              </a:spcAft>
              <a:buNone/>
            </a:pPr>
            <a:r>
              <a:rPr lang="en"/>
              <a:t>Hover over and click-event changes for inputs like buttons (“Save Shell” action button input shown)</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debd49b479_0_1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debd49b479_0_1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debd49b479_0_1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debd49b479_0_1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 it’s important to get this syntax correct</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debd49b479_0_1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debd49b479_0_1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plotOutput() determining its place in the app or user interface</a:t>
            </a:r>
            <a:endParaRPr/>
          </a:p>
          <a:p>
            <a:pPr indent="0" lvl="0" marL="0" rtl="0" algn="l">
              <a:spcBef>
                <a:spcPts val="0"/>
              </a:spcBef>
              <a:spcAft>
                <a:spcPts val="0"/>
              </a:spcAft>
              <a:buNone/>
            </a:pPr>
            <a:r>
              <a:rPr lang="en"/>
              <a:t>renderPlot() telling Shiny what to do there</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debd49b479_0_1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debd49b479_0_1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outputId and it’s locations. It is the IMPORTANT piece of information that connects the WHAT will show up to WHERE its displays</a:t>
            </a:r>
            <a:endParaRPr/>
          </a:p>
          <a:p>
            <a:pPr indent="0" lvl="0" marL="0" rtl="0" algn="l">
              <a:spcBef>
                <a:spcPts val="0"/>
              </a:spcBef>
              <a:spcAft>
                <a:spcPts val="0"/>
              </a:spcAft>
              <a:buNone/>
            </a:pPr>
            <a:r>
              <a:rPr lang="en"/>
              <a:t>NOTE: Outputs rerun when an input that they use is changed</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debd49b479_0_1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debd49b479_0_1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 it’s important to get this syntax correct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debd49b479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debd49b479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debd49b479_0_1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debd49b479_0_1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 it’s important to get this syntax correct</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debd49b479_0_1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debd49b479_0_1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debd49b479_0_1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debd49b479_0_1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Point out cool stuff w/ plotOutput() options like hover, dblclick, brush</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debd49b479_0_1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debd49b479_0_1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SHOW</a:t>
            </a:r>
            <a:r>
              <a:rPr lang="en"/>
              <a:t>: The code that we’re placing can be run in the console to do the same things with loadedData since it uses no inputs (just like in a script) - show the plot and table previews - also possible to highlight and run directly from your app</a:t>
            </a:r>
            <a:endParaRPr/>
          </a:p>
          <a:p>
            <a:pPr indent="0" lvl="0" marL="0" rtl="0" algn="l">
              <a:spcBef>
                <a:spcPts val="0"/>
              </a:spcBef>
              <a:spcAft>
                <a:spcPts val="0"/>
              </a:spcAft>
              <a:buNone/>
            </a:pPr>
            <a:r>
              <a:rPr lang="en"/>
              <a:t>outputId and it’s locations. It is the IMPORTANT piece of information that connects the WHAT will show up to WHERE its displays</a:t>
            </a:r>
            <a:endParaRPr/>
          </a:p>
          <a:p>
            <a:pPr indent="0" lvl="0" marL="0" rtl="0" algn="l">
              <a:spcBef>
                <a:spcPts val="0"/>
              </a:spcBef>
              <a:spcAft>
                <a:spcPts val="0"/>
              </a:spcAft>
              <a:buNone/>
            </a:pPr>
            <a:r>
              <a:rPr lang="en"/>
              <a:t>NOTE: Outputs rerun when an input that they use is changed (reactivity)</a:t>
            </a:r>
            <a:endParaRPr/>
          </a:p>
          <a:p>
            <a:pPr indent="0" lvl="0" marL="0" rtl="0" algn="l">
              <a:spcBef>
                <a:spcPts val="0"/>
              </a:spcBef>
              <a:spcAft>
                <a:spcPts val="0"/>
              </a:spcAft>
              <a:buNone/>
            </a:pPr>
            <a:r>
              <a:rPr lang="en"/>
              <a:t>NOTE: Plot outputs may re-render when the size of the window or the zoom changes because they have more/less space to display (you may see the note about this repeated multiple times in the console for the regression equation used)</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debd49b479_0_1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debd49b479_0_1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Live coding this activity</a:t>
            </a:r>
            <a:r>
              <a:rPr lang="en"/>
              <a:t>. Between files __ and ___</a:t>
            </a:r>
            <a:endParaRPr/>
          </a:p>
          <a:p>
            <a:pPr indent="0" lvl="0" marL="0" rtl="0" algn="l">
              <a:spcBef>
                <a:spcPts val="0"/>
              </a:spcBef>
              <a:spcAft>
                <a:spcPts val="0"/>
              </a:spcAft>
              <a:buClr>
                <a:schemeClr val="dk1"/>
              </a:buClr>
              <a:buSzPts val="1100"/>
              <a:buFont typeface="Arial"/>
              <a:buNone/>
            </a:pPr>
            <a:r>
              <a:rPr lang="en">
                <a:solidFill>
                  <a:schemeClr val="dk1"/>
                </a:solidFill>
              </a:rPr>
              <a:t>Important Note: Sorting of the columns in the App changes what you’re looking at, but it won’t change the data that the app is using</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debd49b479_0_1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debd49b479_0_1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debd49b479_0_1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debd49b479_0_1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debd49b479_0_1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debd49b479_0_1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debd49b479_0_1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debd49b479_0_1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Also {sortable} </a:t>
            </a:r>
            <a:r>
              <a:rPr lang="en" u="sng">
                <a:solidFill>
                  <a:schemeClr val="hlink"/>
                </a:solidFill>
                <a:hlinkClick r:id="rId2"/>
              </a:rPr>
              <a:t>https://rstudio.github.io/sortable/</a:t>
            </a:r>
            <a:endParaRPr/>
          </a:p>
          <a:p>
            <a:pPr indent="0" lvl="0" marL="0" rtl="0" algn="l">
              <a:spcBef>
                <a:spcPts val="0"/>
              </a:spcBef>
              <a:spcAft>
                <a:spcPts val="0"/>
              </a:spcAft>
              <a:buNone/>
            </a:pPr>
            <a:r>
              <a:rPr lang="en"/>
              <a:t>Better Plotly link: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debd49b479_0_1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debd49b479_0_1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Briefly mentioning some of the different ways to export/save data, plots, etc</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debd49b479_0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debd49b479_0_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debd49b479_0_1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debd49b479_0_1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Briefly mentioning some of the different ways to export/save data, plots, etc</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debd49b479_0_18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3" name="Google Shape;773;gdebd49b479_0_18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Understanding reactivity will enable us to </a:t>
            </a:r>
            <a:endParaRPr/>
          </a:p>
          <a:p>
            <a:pPr indent="-522734" lvl="0" marL="522734" rtl="0" algn="l">
              <a:spcBef>
                <a:spcPts val="0"/>
              </a:spcBef>
              <a:spcAft>
                <a:spcPts val="0"/>
              </a:spcAft>
              <a:buClr>
                <a:schemeClr val="dk1"/>
              </a:buClr>
              <a:buSzPts val="1200"/>
              <a:buFont typeface="Calibri"/>
              <a:buAutoNum type="arabicPeriod"/>
            </a:pPr>
            <a:r>
              <a:rPr lang="en"/>
              <a:t>Create more efficient and sophisticated Shiny apps, and </a:t>
            </a:r>
            <a:endParaRPr/>
          </a:p>
          <a:p>
            <a:pPr indent="-522734" lvl="0" marL="522734" rtl="0" algn="l">
              <a:spcBef>
                <a:spcPts val="0"/>
              </a:spcBef>
              <a:spcAft>
                <a:spcPts val="0"/>
              </a:spcAft>
              <a:buClr>
                <a:schemeClr val="dk1"/>
              </a:buClr>
              <a:buSzPts val="1200"/>
              <a:buFont typeface="Calibri"/>
              <a:buAutoNum type="arabicPeriod"/>
            </a:pPr>
            <a:r>
              <a:rPr lang="en"/>
              <a:t>Avoid the errors that come from misusing reactive values in R. </a:t>
            </a:r>
            <a:endParaRPr/>
          </a:p>
          <a:p>
            <a:pPr indent="-446534" lvl="0" marL="522734" rtl="0" algn="l">
              <a:spcBef>
                <a:spcPts val="0"/>
              </a:spcBef>
              <a:spcAft>
                <a:spcPts val="0"/>
              </a:spcAft>
              <a:buClr>
                <a:schemeClr val="dk1"/>
              </a:buClr>
              <a:buSzPts val="1200"/>
              <a:buFont typeface="Calibri"/>
              <a:buNone/>
            </a:pPr>
            <a:r>
              <a:t/>
            </a:r>
            <a:endParaRPr/>
          </a:p>
        </p:txBody>
      </p:sp>
      <p:sp>
        <p:nvSpPr>
          <p:cNvPr id="774" name="Google Shape;774;gdebd49b479_0_18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debd49b479_0_18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9" name="Google Shape;779;gdebd49b479_0_18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Understanding reactivity will enable us to </a:t>
            </a:r>
            <a:endParaRPr/>
          </a:p>
          <a:p>
            <a:pPr indent="-522734" lvl="0" marL="522734" rtl="0" algn="l">
              <a:spcBef>
                <a:spcPts val="0"/>
              </a:spcBef>
              <a:spcAft>
                <a:spcPts val="0"/>
              </a:spcAft>
              <a:buClr>
                <a:schemeClr val="dk1"/>
              </a:buClr>
              <a:buSzPts val="1200"/>
              <a:buFont typeface="Calibri"/>
              <a:buAutoNum type="arabicPeriod"/>
            </a:pPr>
            <a:r>
              <a:rPr lang="en"/>
              <a:t>Create more efficient and sophisticated Shiny apps, and </a:t>
            </a:r>
            <a:endParaRPr/>
          </a:p>
          <a:p>
            <a:pPr indent="-522734" lvl="0" marL="522734" rtl="0" algn="l">
              <a:spcBef>
                <a:spcPts val="0"/>
              </a:spcBef>
              <a:spcAft>
                <a:spcPts val="0"/>
              </a:spcAft>
              <a:buClr>
                <a:schemeClr val="dk1"/>
              </a:buClr>
              <a:buSzPts val="1200"/>
              <a:buFont typeface="Calibri"/>
              <a:buAutoNum type="arabicPeriod"/>
            </a:pPr>
            <a:r>
              <a:rPr lang="en"/>
              <a:t>Avoid the errors that come from misusing reactive values in R. </a:t>
            </a:r>
            <a:endParaRPr/>
          </a:p>
          <a:p>
            <a:pPr indent="-446534" lvl="0" marL="522734" rtl="0" algn="l">
              <a:spcBef>
                <a:spcPts val="0"/>
              </a:spcBef>
              <a:spcAft>
                <a:spcPts val="0"/>
              </a:spcAft>
              <a:buClr>
                <a:schemeClr val="dk1"/>
              </a:buClr>
              <a:buSzPts val="1200"/>
              <a:buFont typeface="Calibri"/>
              <a:buNone/>
            </a:pPr>
            <a:r>
              <a:t/>
            </a:r>
            <a:endParaRPr/>
          </a:p>
        </p:txBody>
      </p:sp>
      <p:sp>
        <p:nvSpPr>
          <p:cNvPr id="780" name="Google Shape;780;gdebd49b479_0_189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debd49b479_0_19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debd49b479_0_190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gdebd49b479_0_190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debd49b479_0_19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0" name="Google Shape;810;gdebd49b479_0_19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446534" lvl="0" marL="522734" rtl="0" algn="l">
              <a:spcBef>
                <a:spcPts val="0"/>
              </a:spcBef>
              <a:spcAft>
                <a:spcPts val="0"/>
              </a:spcAft>
              <a:buClr>
                <a:schemeClr val="dk1"/>
              </a:buClr>
              <a:buSzPts val="1200"/>
              <a:buFont typeface="Calibri"/>
              <a:buNone/>
            </a:pPr>
            <a:r>
              <a:t/>
            </a:r>
            <a:endParaRPr/>
          </a:p>
        </p:txBody>
      </p:sp>
      <p:sp>
        <p:nvSpPr>
          <p:cNvPr id="811" name="Google Shape;811;gdebd49b479_0_19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debd49b479_0_19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7" name="Google Shape;817;gdebd49b479_0_19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446534" lvl="0" marL="522734" rtl="0" algn="l">
              <a:spcBef>
                <a:spcPts val="0"/>
              </a:spcBef>
              <a:spcAft>
                <a:spcPts val="0"/>
              </a:spcAft>
              <a:buClr>
                <a:schemeClr val="dk1"/>
              </a:buClr>
              <a:buSzPts val="1200"/>
              <a:buFont typeface="Calibri"/>
              <a:buNone/>
            </a:pPr>
            <a:r>
              <a:t/>
            </a:r>
            <a:endParaRPr/>
          </a:p>
        </p:txBody>
      </p:sp>
      <p:sp>
        <p:nvSpPr>
          <p:cNvPr id="818" name="Google Shape;818;gdebd49b479_0_19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debd49b479_0_19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5" name="Google Shape;825;gdebd49b479_0_19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446534" lvl="0" marL="522734" rtl="0" algn="l">
              <a:spcBef>
                <a:spcPts val="0"/>
              </a:spcBef>
              <a:spcAft>
                <a:spcPts val="0"/>
              </a:spcAft>
              <a:buClr>
                <a:schemeClr val="dk1"/>
              </a:buClr>
              <a:buSzPts val="1200"/>
              <a:buFont typeface="Calibri"/>
              <a:buNone/>
            </a:pPr>
            <a:r>
              <a:t/>
            </a:r>
            <a:endParaRPr/>
          </a:p>
        </p:txBody>
      </p:sp>
      <p:sp>
        <p:nvSpPr>
          <p:cNvPr id="826" name="Google Shape;826;gdebd49b479_0_19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debd49b479_0_19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debd49b479_0_19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gdebd49b479_0_193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debd49b479_0_19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9" name="Google Shape;839;gdebd49b479_0_19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446534" lvl="0" marL="522734" rtl="0" algn="l">
              <a:spcBef>
                <a:spcPts val="0"/>
              </a:spcBef>
              <a:spcAft>
                <a:spcPts val="0"/>
              </a:spcAft>
              <a:buClr>
                <a:schemeClr val="dk1"/>
              </a:buClr>
              <a:buSzPts val="1200"/>
              <a:buFont typeface="Calibri"/>
              <a:buNone/>
            </a:pPr>
            <a:r>
              <a:t/>
            </a:r>
            <a:endParaRPr/>
          </a:p>
        </p:txBody>
      </p:sp>
      <p:sp>
        <p:nvSpPr>
          <p:cNvPr id="840" name="Google Shape;840;gdebd49b479_0_19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debd49b479_0_19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debd49b479_0_195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gdebd49b479_0_195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debd49b479_0_1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debd49b479_0_11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gdebd49b479_0_110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debd49b479_0_19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debd49b479_0_195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gdebd49b479_0_195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debd49b479_0_19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debd49b479_0_196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gdebd49b479_0_196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debd49b479_0_19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3" name="Google Shape;873;gdebd49b479_0_19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
              <a:t>A reactive expression is special in two ways:</a:t>
            </a:r>
            <a:endParaRPr/>
          </a:p>
          <a:p>
            <a:pPr indent="-514350" lvl="0" marL="514350" rtl="0" algn="l">
              <a:spcBef>
                <a:spcPts val="0"/>
              </a:spcBef>
              <a:spcAft>
                <a:spcPts val="0"/>
              </a:spcAft>
              <a:buClr>
                <a:schemeClr val="dk1"/>
              </a:buClr>
              <a:buSzPts val="1200"/>
              <a:buFont typeface="Calibri"/>
              <a:buAutoNum type="arabicPeriod"/>
            </a:pPr>
            <a:r>
              <a:rPr lang="en"/>
              <a:t>You call a reactive expression like a function;</a:t>
            </a:r>
            <a:endParaRPr/>
          </a:p>
          <a:p>
            <a:pPr indent="-514350" lvl="0" marL="514350" rtl="0" algn="l">
              <a:spcBef>
                <a:spcPts val="0"/>
              </a:spcBef>
              <a:spcAft>
                <a:spcPts val="0"/>
              </a:spcAft>
              <a:buClr>
                <a:schemeClr val="dk1"/>
              </a:buClr>
              <a:buSzPts val="1200"/>
              <a:buFont typeface="Calibri"/>
              <a:buAutoNum type="arabicPeriod"/>
            </a:pPr>
            <a:r>
              <a:rPr lang="en"/>
              <a:t>Reactive expression cache their values (the expression will return its most recent value unless it has become invalidated) to avoid unnecessary computation. </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
              <a:t>reactive() makes an object to use in downstream code. You can use it to modularize your apps. </a:t>
            </a:r>
            <a:endParaRPr/>
          </a:p>
          <a:p>
            <a:pPr indent="0" lvl="0" marL="0" rtl="0" algn="l">
              <a:spcBef>
                <a:spcPts val="0"/>
              </a:spcBef>
              <a:spcAft>
                <a:spcPts val="0"/>
              </a:spcAft>
              <a:buNone/>
            </a:pPr>
            <a:r>
              <a:t/>
            </a:r>
            <a:endParaRPr/>
          </a:p>
        </p:txBody>
      </p:sp>
      <p:sp>
        <p:nvSpPr>
          <p:cNvPr id="874" name="Google Shape;874;gdebd49b479_0_19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debd49b479_0_19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debd49b479_0_198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gdebd49b479_0_198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debd49b479_0_19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debd49b479_0_19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gdebd49b479_0_199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debd49b479_0_20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2" name="Google Shape;902;gdebd49b479_0_20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
              <a:t>A reactive expression is special in two ways:</a:t>
            </a:r>
            <a:endParaRPr/>
          </a:p>
          <a:p>
            <a:pPr indent="-514350" lvl="0" marL="514350" rtl="0" algn="l">
              <a:spcBef>
                <a:spcPts val="0"/>
              </a:spcBef>
              <a:spcAft>
                <a:spcPts val="0"/>
              </a:spcAft>
              <a:buClr>
                <a:schemeClr val="dk1"/>
              </a:buClr>
              <a:buSzPts val="1200"/>
              <a:buFont typeface="Calibri"/>
              <a:buAutoNum type="arabicPeriod"/>
            </a:pPr>
            <a:r>
              <a:rPr lang="en"/>
              <a:t>You call a reactive expression like a function;</a:t>
            </a:r>
            <a:endParaRPr/>
          </a:p>
          <a:p>
            <a:pPr indent="-514350" lvl="0" marL="514350" rtl="0" algn="l">
              <a:spcBef>
                <a:spcPts val="0"/>
              </a:spcBef>
              <a:spcAft>
                <a:spcPts val="0"/>
              </a:spcAft>
              <a:buClr>
                <a:schemeClr val="dk1"/>
              </a:buClr>
              <a:buSzPts val="1200"/>
              <a:buFont typeface="Calibri"/>
              <a:buAutoNum type="arabicPeriod"/>
            </a:pPr>
            <a:r>
              <a:rPr lang="en"/>
              <a:t>Reactive expression cache their values (the expression will return its most recent value unless it has become invalidated) to avoid unnecessary computation. </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
              <a:t>reactive() makes an object to use in downstream code. You can use it to modularize your apps. </a:t>
            </a:r>
            <a:endParaRPr/>
          </a:p>
          <a:p>
            <a:pPr indent="0" lvl="0" marL="0" rtl="0" algn="l">
              <a:spcBef>
                <a:spcPts val="0"/>
              </a:spcBef>
              <a:spcAft>
                <a:spcPts val="0"/>
              </a:spcAft>
              <a:buNone/>
            </a:pPr>
            <a:r>
              <a:t/>
            </a:r>
            <a:endParaRPr/>
          </a:p>
        </p:txBody>
      </p:sp>
      <p:sp>
        <p:nvSpPr>
          <p:cNvPr id="903" name="Google Shape;903;gdebd49b479_0_200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debd49b479_0_20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debd49b479_0_20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gdebd49b479_0_201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debd49b479_0_20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debd49b479_0_20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gdebd49b479_0_202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debd49b479_0_20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gdebd49b479_0_20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debd49b479_0_20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gdebd49b479_0_20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0"/>
              </a:spcBef>
              <a:spcAft>
                <a:spcPts val="0"/>
              </a:spcAft>
              <a:buClr>
                <a:schemeClr val="dk1"/>
              </a:buClr>
              <a:buSzPts val="1400"/>
              <a:buChar char="○"/>
              <a:defRPr>
                <a:solidFill>
                  <a:schemeClr val="dk1"/>
                </a:solidFill>
              </a:defRPr>
            </a:lvl2pPr>
            <a:lvl3pPr indent="-317500" lvl="2" marL="1371600" rtl="0">
              <a:spcBef>
                <a:spcPts val="0"/>
              </a:spcBef>
              <a:spcAft>
                <a:spcPts val="0"/>
              </a:spcAft>
              <a:buClr>
                <a:schemeClr val="dk1"/>
              </a:buClr>
              <a:buSzPts val="1400"/>
              <a:buChar char="■"/>
              <a:defRPr>
                <a:solidFill>
                  <a:schemeClr val="dk1"/>
                </a:solidFill>
              </a:defRPr>
            </a:lvl3pPr>
            <a:lvl4pPr indent="-317500" lvl="3" marL="1828800" rtl="0">
              <a:spcBef>
                <a:spcPts val="0"/>
              </a:spcBef>
              <a:spcAft>
                <a:spcPts val="0"/>
              </a:spcAft>
              <a:buClr>
                <a:schemeClr val="dk1"/>
              </a:buClr>
              <a:buSzPts val="1400"/>
              <a:buChar char="●"/>
              <a:defRPr>
                <a:solidFill>
                  <a:schemeClr val="dk1"/>
                </a:solidFill>
              </a:defRPr>
            </a:lvl4pPr>
            <a:lvl5pPr indent="-317500" lvl="4" marL="2286000" rtl="0">
              <a:spcBef>
                <a:spcPts val="0"/>
              </a:spcBef>
              <a:spcAft>
                <a:spcPts val="0"/>
              </a:spcAft>
              <a:buClr>
                <a:schemeClr val="dk1"/>
              </a:buClr>
              <a:buSzPts val="1400"/>
              <a:buChar char="○"/>
              <a:defRPr>
                <a:solidFill>
                  <a:schemeClr val="dk1"/>
                </a:solidFill>
              </a:defRPr>
            </a:lvl5pPr>
            <a:lvl6pPr indent="-317500" lvl="5" marL="2743200" rtl="0">
              <a:spcBef>
                <a:spcPts val="0"/>
              </a:spcBef>
              <a:spcAft>
                <a:spcPts val="0"/>
              </a:spcAft>
              <a:buClr>
                <a:schemeClr val="dk1"/>
              </a:buClr>
              <a:buSzPts val="1400"/>
              <a:buChar char="■"/>
              <a:defRPr>
                <a:solidFill>
                  <a:schemeClr val="dk1"/>
                </a:solidFill>
              </a:defRPr>
            </a:lvl6pPr>
            <a:lvl7pPr indent="-317500" lvl="6" marL="3200400" rtl="0">
              <a:spcBef>
                <a:spcPts val="0"/>
              </a:spcBef>
              <a:spcAft>
                <a:spcPts val="0"/>
              </a:spcAft>
              <a:buClr>
                <a:schemeClr val="dk1"/>
              </a:buClr>
              <a:buSzPts val="1400"/>
              <a:buChar char="●"/>
              <a:defRPr>
                <a:solidFill>
                  <a:schemeClr val="dk1"/>
                </a:solidFill>
              </a:defRPr>
            </a:lvl7pPr>
            <a:lvl8pPr indent="-317500" lvl="7" marL="3657600" rtl="0">
              <a:spcBef>
                <a:spcPts val="0"/>
              </a:spcBef>
              <a:spcAft>
                <a:spcPts val="0"/>
              </a:spcAft>
              <a:buClr>
                <a:schemeClr val="dk1"/>
              </a:buClr>
              <a:buSzPts val="1400"/>
              <a:buChar char="○"/>
              <a:defRPr>
                <a:solidFill>
                  <a:schemeClr val="dk1"/>
                </a:solidFill>
              </a:defRPr>
            </a:lvl8pPr>
            <a:lvl9pPr indent="-317500" lvl="8" marL="4114800" rtl="0">
              <a:spcBef>
                <a:spcPts val="0"/>
              </a:spcBef>
              <a:spcAft>
                <a:spcPts val="0"/>
              </a:spcAft>
              <a:buClr>
                <a:schemeClr val="dk1"/>
              </a:buClr>
              <a:buSzPts val="1400"/>
              <a:buChar char="■"/>
              <a:defRPr>
                <a:solidFill>
                  <a:schemeClr val="dk1"/>
                </a:solidFill>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9" name="Shape 99"/>
        <p:cNvGrpSpPr/>
        <p:nvPr/>
      </p:nvGrpSpPr>
      <p:grpSpPr>
        <a:xfrm>
          <a:off x="0" y="0"/>
          <a:ext cx="0" cy="0"/>
          <a:chOff x="0" y="0"/>
          <a:chExt cx="0" cy="0"/>
        </a:xfrm>
      </p:grpSpPr>
      <p:sp>
        <p:nvSpPr>
          <p:cNvPr id="100" name="Google Shape;100;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1" name="Google Shape;101;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2" name="Google Shape;102;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3" name="Shape 103"/>
        <p:cNvGrpSpPr/>
        <p:nvPr/>
      </p:nvGrpSpPr>
      <p:grpSpPr>
        <a:xfrm>
          <a:off x="0" y="0"/>
          <a:ext cx="0" cy="0"/>
          <a:chOff x="0" y="0"/>
          <a:chExt cx="0" cy="0"/>
        </a:xfrm>
      </p:grpSpPr>
      <p:sp>
        <p:nvSpPr>
          <p:cNvPr id="104" name="Google Shape;104;p2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5" name="Google Shape;105;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6" name="Shape 106"/>
        <p:cNvGrpSpPr/>
        <p:nvPr/>
      </p:nvGrpSpPr>
      <p:grpSpPr>
        <a:xfrm>
          <a:off x="0" y="0"/>
          <a:ext cx="0" cy="0"/>
          <a:chOff x="0" y="0"/>
          <a:chExt cx="0" cy="0"/>
        </a:xfrm>
      </p:grpSpPr>
      <p:sp>
        <p:nvSpPr>
          <p:cNvPr id="107" name="Google Shape;107;p2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8" name="Google Shape;108;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9" name="Google Shape;109;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 name="Shape 110"/>
        <p:cNvGrpSpPr/>
        <p:nvPr/>
      </p:nvGrpSpPr>
      <p:grpSpPr>
        <a:xfrm>
          <a:off x="0" y="0"/>
          <a:ext cx="0" cy="0"/>
          <a:chOff x="0" y="0"/>
          <a:chExt cx="0" cy="0"/>
        </a:xfrm>
      </p:grpSpPr>
      <p:sp>
        <p:nvSpPr>
          <p:cNvPr id="111" name="Google Shape;111;p2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2" name="Google Shape;112;p2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3" name="Google Shape;113;p2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4" name="Google Shape;114;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 name="Shape 115"/>
        <p:cNvGrpSpPr/>
        <p:nvPr/>
      </p:nvGrpSpPr>
      <p:grpSpPr>
        <a:xfrm>
          <a:off x="0" y="0"/>
          <a:ext cx="0" cy="0"/>
          <a:chOff x="0" y="0"/>
          <a:chExt cx="0" cy="0"/>
        </a:xfrm>
      </p:grpSpPr>
      <p:sp>
        <p:nvSpPr>
          <p:cNvPr id="116" name="Google Shape;116;p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7" name="Google Shape;117;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8" name="Shape 118"/>
        <p:cNvGrpSpPr/>
        <p:nvPr/>
      </p:nvGrpSpPr>
      <p:grpSpPr>
        <a:xfrm>
          <a:off x="0" y="0"/>
          <a:ext cx="0" cy="0"/>
          <a:chOff x="0" y="0"/>
          <a:chExt cx="0" cy="0"/>
        </a:xfrm>
      </p:grpSpPr>
      <p:sp>
        <p:nvSpPr>
          <p:cNvPr id="119" name="Google Shape;119;p31"/>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0" name="Google Shape;120;p31"/>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21" name="Google Shape;121;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2" name="Shape 122"/>
        <p:cNvGrpSpPr/>
        <p:nvPr/>
      </p:nvGrpSpPr>
      <p:grpSpPr>
        <a:xfrm>
          <a:off x="0" y="0"/>
          <a:ext cx="0" cy="0"/>
          <a:chOff x="0" y="0"/>
          <a:chExt cx="0" cy="0"/>
        </a:xfrm>
      </p:grpSpPr>
      <p:sp>
        <p:nvSpPr>
          <p:cNvPr id="123" name="Google Shape;123;p32"/>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24" name="Google Shape;124;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5" name="Shape 125"/>
        <p:cNvGrpSpPr/>
        <p:nvPr/>
      </p:nvGrpSpPr>
      <p:grpSpPr>
        <a:xfrm>
          <a:off x="0" y="0"/>
          <a:ext cx="0" cy="0"/>
          <a:chOff x="0" y="0"/>
          <a:chExt cx="0" cy="0"/>
        </a:xfrm>
      </p:grpSpPr>
      <p:sp>
        <p:nvSpPr>
          <p:cNvPr id="126" name="Google Shape;126;p33"/>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3"/>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28" name="Google Shape;128;p33"/>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9" name="Google Shape;129;p33"/>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0"/>
              </a:spcBef>
              <a:spcAft>
                <a:spcPts val="0"/>
              </a:spcAft>
              <a:buClr>
                <a:schemeClr val="dk1"/>
              </a:buClr>
              <a:buSzPts val="1400"/>
              <a:buChar char="○"/>
              <a:defRPr>
                <a:solidFill>
                  <a:schemeClr val="dk1"/>
                </a:solidFill>
              </a:defRPr>
            </a:lvl2pPr>
            <a:lvl3pPr indent="-317500" lvl="2" marL="1371600" rtl="0">
              <a:spcBef>
                <a:spcPts val="0"/>
              </a:spcBef>
              <a:spcAft>
                <a:spcPts val="0"/>
              </a:spcAft>
              <a:buClr>
                <a:schemeClr val="dk1"/>
              </a:buClr>
              <a:buSzPts val="1400"/>
              <a:buChar char="■"/>
              <a:defRPr>
                <a:solidFill>
                  <a:schemeClr val="dk1"/>
                </a:solidFill>
              </a:defRPr>
            </a:lvl3pPr>
            <a:lvl4pPr indent="-317500" lvl="3" marL="1828800" rtl="0">
              <a:spcBef>
                <a:spcPts val="0"/>
              </a:spcBef>
              <a:spcAft>
                <a:spcPts val="0"/>
              </a:spcAft>
              <a:buClr>
                <a:schemeClr val="dk1"/>
              </a:buClr>
              <a:buSzPts val="1400"/>
              <a:buChar char="●"/>
              <a:defRPr>
                <a:solidFill>
                  <a:schemeClr val="dk1"/>
                </a:solidFill>
              </a:defRPr>
            </a:lvl4pPr>
            <a:lvl5pPr indent="-317500" lvl="4" marL="2286000" rtl="0">
              <a:spcBef>
                <a:spcPts val="0"/>
              </a:spcBef>
              <a:spcAft>
                <a:spcPts val="0"/>
              </a:spcAft>
              <a:buClr>
                <a:schemeClr val="dk1"/>
              </a:buClr>
              <a:buSzPts val="1400"/>
              <a:buChar char="○"/>
              <a:defRPr>
                <a:solidFill>
                  <a:schemeClr val="dk1"/>
                </a:solidFill>
              </a:defRPr>
            </a:lvl5pPr>
            <a:lvl6pPr indent="-317500" lvl="5" marL="2743200" rtl="0">
              <a:spcBef>
                <a:spcPts val="0"/>
              </a:spcBef>
              <a:spcAft>
                <a:spcPts val="0"/>
              </a:spcAft>
              <a:buClr>
                <a:schemeClr val="dk1"/>
              </a:buClr>
              <a:buSzPts val="1400"/>
              <a:buChar char="■"/>
              <a:defRPr>
                <a:solidFill>
                  <a:schemeClr val="dk1"/>
                </a:solidFill>
              </a:defRPr>
            </a:lvl6pPr>
            <a:lvl7pPr indent="-317500" lvl="6" marL="3200400" rtl="0">
              <a:spcBef>
                <a:spcPts val="0"/>
              </a:spcBef>
              <a:spcAft>
                <a:spcPts val="0"/>
              </a:spcAft>
              <a:buClr>
                <a:schemeClr val="dk1"/>
              </a:buClr>
              <a:buSzPts val="1400"/>
              <a:buChar char="●"/>
              <a:defRPr>
                <a:solidFill>
                  <a:schemeClr val="dk1"/>
                </a:solidFill>
              </a:defRPr>
            </a:lvl7pPr>
            <a:lvl8pPr indent="-317500" lvl="7" marL="3657600" rtl="0">
              <a:spcBef>
                <a:spcPts val="0"/>
              </a:spcBef>
              <a:spcAft>
                <a:spcPts val="0"/>
              </a:spcAft>
              <a:buClr>
                <a:schemeClr val="dk1"/>
              </a:buClr>
              <a:buSzPts val="1400"/>
              <a:buChar char="○"/>
              <a:defRPr>
                <a:solidFill>
                  <a:schemeClr val="dk1"/>
                </a:solidFill>
              </a:defRPr>
            </a:lvl8pPr>
            <a:lvl9pPr indent="-317500" lvl="8" marL="4114800" rtl="0">
              <a:spcBef>
                <a:spcPts val="0"/>
              </a:spcBef>
              <a:spcAft>
                <a:spcPts val="0"/>
              </a:spcAft>
              <a:buClr>
                <a:schemeClr val="dk1"/>
              </a:buClr>
              <a:buSzPts val="1400"/>
              <a:buChar char="■"/>
              <a:defRPr>
                <a:solidFill>
                  <a:schemeClr val="dk1"/>
                </a:solidFill>
              </a:defRPr>
            </a:lvl9pPr>
          </a:lstStyle>
          <a:p/>
        </p:txBody>
      </p:sp>
      <p:sp>
        <p:nvSpPr>
          <p:cNvPr id="130" name="Google Shape;130;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1" name="Shape 131"/>
        <p:cNvGrpSpPr/>
        <p:nvPr/>
      </p:nvGrpSpPr>
      <p:grpSpPr>
        <a:xfrm>
          <a:off x="0" y="0"/>
          <a:ext cx="0" cy="0"/>
          <a:chOff x="0" y="0"/>
          <a:chExt cx="0" cy="0"/>
        </a:xfrm>
      </p:grpSpPr>
      <p:sp>
        <p:nvSpPr>
          <p:cNvPr id="132" name="Google Shape;132;p34"/>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33" name="Google Shape;133;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4" name="Shape 134"/>
        <p:cNvGrpSpPr/>
        <p:nvPr/>
      </p:nvGrpSpPr>
      <p:grpSpPr>
        <a:xfrm>
          <a:off x="0" y="0"/>
          <a:ext cx="0" cy="0"/>
          <a:chOff x="0" y="0"/>
          <a:chExt cx="0" cy="0"/>
        </a:xfrm>
      </p:grpSpPr>
      <p:sp>
        <p:nvSpPr>
          <p:cNvPr id="135" name="Google Shape;135;p3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6" name="Google Shape;136;p35"/>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37" name="Google Shape;137;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8" name="Shape 138"/>
        <p:cNvGrpSpPr/>
        <p:nvPr/>
      </p:nvGrpSpPr>
      <p:grpSpPr>
        <a:xfrm>
          <a:off x="0" y="0"/>
          <a:ext cx="0" cy="0"/>
          <a:chOff x="0" y="0"/>
          <a:chExt cx="0" cy="0"/>
        </a:xfrm>
      </p:grpSpPr>
      <p:sp>
        <p:nvSpPr>
          <p:cNvPr id="139" name="Google Shape;139;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0" name="Shape 140"/>
        <p:cNvGrpSpPr/>
        <p:nvPr/>
      </p:nvGrpSpPr>
      <p:grpSpPr>
        <a:xfrm>
          <a:off x="0" y="0"/>
          <a:ext cx="0" cy="0"/>
          <a:chOff x="0" y="0"/>
          <a:chExt cx="0" cy="0"/>
        </a:xfrm>
      </p:grpSpPr>
      <p:sp>
        <p:nvSpPr>
          <p:cNvPr id="141" name="Google Shape;141;p3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2" name="Google Shape;142;p37"/>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43" name="Google Shape;143;p3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44" name="Google Shape;144;p3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45" name="Google Shape;145;p3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6" name="Shape 146"/>
        <p:cNvGrpSpPr/>
        <p:nvPr/>
      </p:nvGrpSpPr>
      <p:grpSpPr>
        <a:xfrm>
          <a:off x="0" y="0"/>
          <a:ext cx="0" cy="0"/>
          <a:chOff x="0" y="0"/>
          <a:chExt cx="0" cy="0"/>
        </a:xfrm>
      </p:grpSpPr>
      <p:sp>
        <p:nvSpPr>
          <p:cNvPr id="147" name="Google Shape;147;p38"/>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8" name="Google Shape;148;p38"/>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1200"/>
              </a:spcBef>
              <a:spcAft>
                <a:spcPts val="0"/>
              </a:spcAft>
              <a:buClr>
                <a:schemeClr val="dk1"/>
              </a:buClr>
              <a:buSzPts val="1500"/>
              <a:buNone/>
              <a:defRPr b="1" sz="1500"/>
            </a:lvl2pPr>
            <a:lvl3pPr indent="-228600" lvl="2" marL="1371600" rtl="0" algn="l">
              <a:lnSpc>
                <a:spcPct val="90000"/>
              </a:lnSpc>
              <a:spcBef>
                <a:spcPts val="1200"/>
              </a:spcBef>
              <a:spcAft>
                <a:spcPts val="0"/>
              </a:spcAft>
              <a:buClr>
                <a:schemeClr val="dk1"/>
              </a:buClr>
              <a:buSzPts val="1400"/>
              <a:buNone/>
              <a:defRPr b="1" sz="1400"/>
            </a:lvl3pPr>
            <a:lvl4pPr indent="-228600" lvl="3" marL="1828800" rtl="0" algn="l">
              <a:lnSpc>
                <a:spcPct val="90000"/>
              </a:lnSpc>
              <a:spcBef>
                <a:spcPts val="1200"/>
              </a:spcBef>
              <a:spcAft>
                <a:spcPts val="0"/>
              </a:spcAft>
              <a:buClr>
                <a:schemeClr val="dk1"/>
              </a:buClr>
              <a:buSzPts val="1200"/>
              <a:buNone/>
              <a:defRPr b="1" sz="1200"/>
            </a:lvl4pPr>
            <a:lvl5pPr indent="-228600" lvl="4" marL="2286000" rtl="0" algn="l">
              <a:lnSpc>
                <a:spcPct val="90000"/>
              </a:lnSpc>
              <a:spcBef>
                <a:spcPts val="1200"/>
              </a:spcBef>
              <a:spcAft>
                <a:spcPts val="0"/>
              </a:spcAft>
              <a:buClr>
                <a:schemeClr val="dk1"/>
              </a:buClr>
              <a:buSzPts val="1200"/>
              <a:buNone/>
              <a:defRPr b="1" sz="1200"/>
            </a:lvl5pPr>
            <a:lvl6pPr indent="-228600" lvl="5" marL="2743200" rtl="0" algn="l">
              <a:lnSpc>
                <a:spcPct val="90000"/>
              </a:lnSpc>
              <a:spcBef>
                <a:spcPts val="1200"/>
              </a:spcBef>
              <a:spcAft>
                <a:spcPts val="0"/>
              </a:spcAft>
              <a:buClr>
                <a:schemeClr val="dk1"/>
              </a:buClr>
              <a:buSzPts val="1200"/>
              <a:buNone/>
              <a:defRPr b="1" sz="1200"/>
            </a:lvl6pPr>
            <a:lvl7pPr indent="-228600" lvl="6" marL="3200400" rtl="0" algn="l">
              <a:lnSpc>
                <a:spcPct val="90000"/>
              </a:lnSpc>
              <a:spcBef>
                <a:spcPts val="1200"/>
              </a:spcBef>
              <a:spcAft>
                <a:spcPts val="0"/>
              </a:spcAft>
              <a:buClr>
                <a:schemeClr val="dk1"/>
              </a:buClr>
              <a:buSzPts val="1200"/>
              <a:buNone/>
              <a:defRPr b="1" sz="1200"/>
            </a:lvl7pPr>
            <a:lvl8pPr indent="-228600" lvl="7" marL="3657600" rtl="0" algn="l">
              <a:lnSpc>
                <a:spcPct val="90000"/>
              </a:lnSpc>
              <a:spcBef>
                <a:spcPts val="1200"/>
              </a:spcBef>
              <a:spcAft>
                <a:spcPts val="0"/>
              </a:spcAft>
              <a:buClr>
                <a:schemeClr val="dk1"/>
              </a:buClr>
              <a:buSzPts val="1200"/>
              <a:buNone/>
              <a:defRPr b="1" sz="1200"/>
            </a:lvl8pPr>
            <a:lvl9pPr indent="-228600" lvl="8" marL="4114800" rtl="0" algn="l">
              <a:lnSpc>
                <a:spcPct val="90000"/>
              </a:lnSpc>
              <a:spcBef>
                <a:spcPts val="1200"/>
              </a:spcBef>
              <a:spcAft>
                <a:spcPts val="1200"/>
              </a:spcAft>
              <a:buClr>
                <a:schemeClr val="dk1"/>
              </a:buClr>
              <a:buSzPts val="1200"/>
              <a:buNone/>
              <a:defRPr b="1" sz="1200"/>
            </a:lvl9pPr>
          </a:lstStyle>
          <a:p/>
        </p:txBody>
      </p:sp>
      <p:sp>
        <p:nvSpPr>
          <p:cNvPr id="149" name="Google Shape;149;p38"/>
          <p:cNvSpPr txBox="1"/>
          <p:nvPr>
            <p:ph idx="2" type="body"/>
          </p:nvPr>
        </p:nvSpPr>
        <p:spPr>
          <a:xfrm>
            <a:off x="629841" y="1878806"/>
            <a:ext cx="3868500" cy="27636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50" name="Google Shape;150;p38"/>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1200"/>
              </a:spcBef>
              <a:spcAft>
                <a:spcPts val="0"/>
              </a:spcAft>
              <a:buClr>
                <a:schemeClr val="dk1"/>
              </a:buClr>
              <a:buSzPts val="1500"/>
              <a:buNone/>
              <a:defRPr b="1" sz="1500"/>
            </a:lvl2pPr>
            <a:lvl3pPr indent="-228600" lvl="2" marL="1371600" rtl="0" algn="l">
              <a:lnSpc>
                <a:spcPct val="90000"/>
              </a:lnSpc>
              <a:spcBef>
                <a:spcPts val="1200"/>
              </a:spcBef>
              <a:spcAft>
                <a:spcPts val="0"/>
              </a:spcAft>
              <a:buClr>
                <a:schemeClr val="dk1"/>
              </a:buClr>
              <a:buSzPts val="1400"/>
              <a:buNone/>
              <a:defRPr b="1" sz="1400"/>
            </a:lvl3pPr>
            <a:lvl4pPr indent="-228600" lvl="3" marL="1828800" rtl="0" algn="l">
              <a:lnSpc>
                <a:spcPct val="90000"/>
              </a:lnSpc>
              <a:spcBef>
                <a:spcPts val="1200"/>
              </a:spcBef>
              <a:spcAft>
                <a:spcPts val="0"/>
              </a:spcAft>
              <a:buClr>
                <a:schemeClr val="dk1"/>
              </a:buClr>
              <a:buSzPts val="1200"/>
              <a:buNone/>
              <a:defRPr b="1" sz="1200"/>
            </a:lvl4pPr>
            <a:lvl5pPr indent="-228600" lvl="4" marL="2286000" rtl="0" algn="l">
              <a:lnSpc>
                <a:spcPct val="90000"/>
              </a:lnSpc>
              <a:spcBef>
                <a:spcPts val="1200"/>
              </a:spcBef>
              <a:spcAft>
                <a:spcPts val="0"/>
              </a:spcAft>
              <a:buClr>
                <a:schemeClr val="dk1"/>
              </a:buClr>
              <a:buSzPts val="1200"/>
              <a:buNone/>
              <a:defRPr b="1" sz="1200"/>
            </a:lvl5pPr>
            <a:lvl6pPr indent="-228600" lvl="5" marL="2743200" rtl="0" algn="l">
              <a:lnSpc>
                <a:spcPct val="90000"/>
              </a:lnSpc>
              <a:spcBef>
                <a:spcPts val="1200"/>
              </a:spcBef>
              <a:spcAft>
                <a:spcPts val="0"/>
              </a:spcAft>
              <a:buClr>
                <a:schemeClr val="dk1"/>
              </a:buClr>
              <a:buSzPts val="1200"/>
              <a:buNone/>
              <a:defRPr b="1" sz="1200"/>
            </a:lvl6pPr>
            <a:lvl7pPr indent="-228600" lvl="6" marL="3200400" rtl="0" algn="l">
              <a:lnSpc>
                <a:spcPct val="90000"/>
              </a:lnSpc>
              <a:spcBef>
                <a:spcPts val="1200"/>
              </a:spcBef>
              <a:spcAft>
                <a:spcPts val="0"/>
              </a:spcAft>
              <a:buClr>
                <a:schemeClr val="dk1"/>
              </a:buClr>
              <a:buSzPts val="1200"/>
              <a:buNone/>
              <a:defRPr b="1" sz="1200"/>
            </a:lvl7pPr>
            <a:lvl8pPr indent="-228600" lvl="7" marL="3657600" rtl="0" algn="l">
              <a:lnSpc>
                <a:spcPct val="90000"/>
              </a:lnSpc>
              <a:spcBef>
                <a:spcPts val="1200"/>
              </a:spcBef>
              <a:spcAft>
                <a:spcPts val="0"/>
              </a:spcAft>
              <a:buClr>
                <a:schemeClr val="dk1"/>
              </a:buClr>
              <a:buSzPts val="1200"/>
              <a:buNone/>
              <a:defRPr b="1" sz="1200"/>
            </a:lvl8pPr>
            <a:lvl9pPr indent="-228600" lvl="8" marL="4114800" rtl="0" algn="l">
              <a:lnSpc>
                <a:spcPct val="90000"/>
              </a:lnSpc>
              <a:spcBef>
                <a:spcPts val="1200"/>
              </a:spcBef>
              <a:spcAft>
                <a:spcPts val="1200"/>
              </a:spcAft>
              <a:buClr>
                <a:schemeClr val="dk1"/>
              </a:buClr>
              <a:buSzPts val="1200"/>
              <a:buNone/>
              <a:defRPr b="1" sz="1200"/>
            </a:lvl9pPr>
          </a:lstStyle>
          <a:p/>
        </p:txBody>
      </p:sp>
      <p:sp>
        <p:nvSpPr>
          <p:cNvPr id="151" name="Google Shape;151;p38"/>
          <p:cNvSpPr txBox="1"/>
          <p:nvPr>
            <p:ph idx="4" type="body"/>
          </p:nvPr>
        </p:nvSpPr>
        <p:spPr>
          <a:xfrm>
            <a:off x="4629150" y="1878806"/>
            <a:ext cx="3887400" cy="27636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52" name="Google Shape;152;p3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53" name="Google Shape;153;p3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54" name="Google Shape;154;p3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155" name="Shape 155"/>
        <p:cNvGrpSpPr/>
        <p:nvPr/>
      </p:nvGrpSpPr>
      <p:grpSpPr>
        <a:xfrm>
          <a:off x="0" y="0"/>
          <a:ext cx="0" cy="0"/>
          <a:chOff x="0" y="0"/>
          <a:chExt cx="0" cy="0"/>
        </a:xfrm>
      </p:grpSpPr>
      <p:sp>
        <p:nvSpPr>
          <p:cNvPr id="156" name="Google Shape;156;p39"/>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7" name="Google Shape;157;p39"/>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1200"/>
              </a:spcBef>
              <a:spcAft>
                <a:spcPts val="0"/>
              </a:spcAft>
              <a:buClr>
                <a:srgbClr val="888888"/>
              </a:buClr>
              <a:buSzPts val="1500"/>
              <a:buNone/>
              <a:defRPr sz="1500">
                <a:solidFill>
                  <a:srgbClr val="888888"/>
                </a:solidFill>
              </a:defRPr>
            </a:lvl2pPr>
            <a:lvl3pPr indent="-228600" lvl="2" marL="1371600" rtl="0" algn="l">
              <a:lnSpc>
                <a:spcPct val="90000"/>
              </a:lnSpc>
              <a:spcBef>
                <a:spcPts val="1200"/>
              </a:spcBef>
              <a:spcAft>
                <a:spcPts val="0"/>
              </a:spcAft>
              <a:buClr>
                <a:srgbClr val="888888"/>
              </a:buClr>
              <a:buSzPts val="1400"/>
              <a:buNone/>
              <a:defRPr sz="1400">
                <a:solidFill>
                  <a:srgbClr val="888888"/>
                </a:solidFill>
              </a:defRPr>
            </a:lvl3pPr>
            <a:lvl4pPr indent="-228600" lvl="3" marL="1828800" rtl="0" algn="l">
              <a:lnSpc>
                <a:spcPct val="90000"/>
              </a:lnSpc>
              <a:spcBef>
                <a:spcPts val="1200"/>
              </a:spcBef>
              <a:spcAft>
                <a:spcPts val="0"/>
              </a:spcAft>
              <a:buClr>
                <a:srgbClr val="888888"/>
              </a:buClr>
              <a:buSzPts val="1200"/>
              <a:buNone/>
              <a:defRPr sz="1200">
                <a:solidFill>
                  <a:srgbClr val="888888"/>
                </a:solidFill>
              </a:defRPr>
            </a:lvl4pPr>
            <a:lvl5pPr indent="-228600" lvl="4" marL="2286000" rtl="0" algn="l">
              <a:lnSpc>
                <a:spcPct val="90000"/>
              </a:lnSpc>
              <a:spcBef>
                <a:spcPts val="1200"/>
              </a:spcBef>
              <a:spcAft>
                <a:spcPts val="0"/>
              </a:spcAft>
              <a:buClr>
                <a:srgbClr val="888888"/>
              </a:buClr>
              <a:buSzPts val="1200"/>
              <a:buNone/>
              <a:defRPr sz="1200">
                <a:solidFill>
                  <a:srgbClr val="888888"/>
                </a:solidFill>
              </a:defRPr>
            </a:lvl5pPr>
            <a:lvl6pPr indent="-228600" lvl="5" marL="2743200" rtl="0" algn="l">
              <a:lnSpc>
                <a:spcPct val="90000"/>
              </a:lnSpc>
              <a:spcBef>
                <a:spcPts val="1200"/>
              </a:spcBef>
              <a:spcAft>
                <a:spcPts val="0"/>
              </a:spcAft>
              <a:buClr>
                <a:srgbClr val="888888"/>
              </a:buClr>
              <a:buSzPts val="1200"/>
              <a:buNone/>
              <a:defRPr sz="1200">
                <a:solidFill>
                  <a:srgbClr val="888888"/>
                </a:solidFill>
              </a:defRPr>
            </a:lvl6pPr>
            <a:lvl7pPr indent="-228600" lvl="6" marL="3200400" rtl="0" algn="l">
              <a:lnSpc>
                <a:spcPct val="90000"/>
              </a:lnSpc>
              <a:spcBef>
                <a:spcPts val="1200"/>
              </a:spcBef>
              <a:spcAft>
                <a:spcPts val="0"/>
              </a:spcAft>
              <a:buClr>
                <a:srgbClr val="888888"/>
              </a:buClr>
              <a:buSzPts val="1200"/>
              <a:buNone/>
              <a:defRPr sz="1200">
                <a:solidFill>
                  <a:srgbClr val="888888"/>
                </a:solidFill>
              </a:defRPr>
            </a:lvl7pPr>
            <a:lvl8pPr indent="-228600" lvl="7" marL="3657600" rtl="0" algn="l">
              <a:lnSpc>
                <a:spcPct val="90000"/>
              </a:lnSpc>
              <a:spcBef>
                <a:spcPts val="1200"/>
              </a:spcBef>
              <a:spcAft>
                <a:spcPts val="0"/>
              </a:spcAft>
              <a:buClr>
                <a:srgbClr val="888888"/>
              </a:buClr>
              <a:buSzPts val="1200"/>
              <a:buNone/>
              <a:defRPr sz="1200">
                <a:solidFill>
                  <a:srgbClr val="888888"/>
                </a:solidFill>
              </a:defRPr>
            </a:lvl8pPr>
            <a:lvl9pPr indent="-228600" lvl="8" marL="4114800" rtl="0" algn="l">
              <a:lnSpc>
                <a:spcPct val="90000"/>
              </a:lnSpc>
              <a:spcBef>
                <a:spcPts val="1200"/>
              </a:spcBef>
              <a:spcAft>
                <a:spcPts val="1200"/>
              </a:spcAft>
              <a:buClr>
                <a:srgbClr val="888888"/>
              </a:buClr>
              <a:buSzPts val="1200"/>
              <a:buNone/>
              <a:defRPr sz="1200">
                <a:solidFill>
                  <a:srgbClr val="888888"/>
                </a:solidFill>
              </a:defRPr>
            </a:lvl9pPr>
          </a:lstStyle>
          <a:p/>
        </p:txBody>
      </p:sp>
      <p:sp>
        <p:nvSpPr>
          <p:cNvPr id="158" name="Google Shape;158;p3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59" name="Google Shape;159;p3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60" name="Google Shape;160;p3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61" name="Shape 161"/>
        <p:cNvGrpSpPr/>
        <p:nvPr/>
      </p:nvGrpSpPr>
      <p:grpSpPr>
        <a:xfrm>
          <a:off x="0" y="0"/>
          <a:ext cx="0" cy="0"/>
          <a:chOff x="0" y="0"/>
          <a:chExt cx="0" cy="0"/>
        </a:xfrm>
      </p:grpSpPr>
      <p:sp>
        <p:nvSpPr>
          <p:cNvPr id="162" name="Google Shape;162;p4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3" name="Google Shape;163;p40"/>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64" name="Google Shape;164;p40"/>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65" name="Google Shape;165;p4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66" name="Google Shape;166;p4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67" name="Google Shape;167;p4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8" name="Shape 168"/>
        <p:cNvGrpSpPr/>
        <p:nvPr/>
      </p:nvGrpSpPr>
      <p:grpSpPr>
        <a:xfrm>
          <a:off x="0" y="0"/>
          <a:ext cx="0" cy="0"/>
          <a:chOff x="0" y="0"/>
          <a:chExt cx="0" cy="0"/>
        </a:xfrm>
      </p:grpSpPr>
      <p:sp>
        <p:nvSpPr>
          <p:cNvPr id="169" name="Google Shape;169;p41"/>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0" name="Google Shape;170;p41"/>
          <p:cNvSpPr/>
          <p:nvPr>
            <p:ph idx="2" type="pic"/>
          </p:nvPr>
        </p:nvSpPr>
        <p:spPr>
          <a:xfrm>
            <a:off x="3887391" y="740569"/>
            <a:ext cx="4629300" cy="36552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171" name="Google Shape;171;p41"/>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1200"/>
              </a:spcBef>
              <a:spcAft>
                <a:spcPts val="0"/>
              </a:spcAft>
              <a:buClr>
                <a:schemeClr val="dk1"/>
              </a:buClr>
              <a:buSzPts val="1100"/>
              <a:buNone/>
              <a:defRPr sz="1100"/>
            </a:lvl2pPr>
            <a:lvl3pPr indent="-228600" lvl="2" marL="1371600" rtl="0" algn="l">
              <a:lnSpc>
                <a:spcPct val="90000"/>
              </a:lnSpc>
              <a:spcBef>
                <a:spcPts val="1200"/>
              </a:spcBef>
              <a:spcAft>
                <a:spcPts val="0"/>
              </a:spcAft>
              <a:buClr>
                <a:schemeClr val="dk1"/>
              </a:buClr>
              <a:buSzPts val="900"/>
              <a:buNone/>
              <a:defRPr sz="900"/>
            </a:lvl3pPr>
            <a:lvl4pPr indent="-228600" lvl="3" marL="1828800" rtl="0" algn="l">
              <a:lnSpc>
                <a:spcPct val="90000"/>
              </a:lnSpc>
              <a:spcBef>
                <a:spcPts val="1200"/>
              </a:spcBef>
              <a:spcAft>
                <a:spcPts val="0"/>
              </a:spcAft>
              <a:buClr>
                <a:schemeClr val="dk1"/>
              </a:buClr>
              <a:buSzPts val="800"/>
              <a:buNone/>
              <a:defRPr sz="800"/>
            </a:lvl4pPr>
            <a:lvl5pPr indent="-228600" lvl="4" marL="2286000" rtl="0" algn="l">
              <a:lnSpc>
                <a:spcPct val="90000"/>
              </a:lnSpc>
              <a:spcBef>
                <a:spcPts val="1200"/>
              </a:spcBef>
              <a:spcAft>
                <a:spcPts val="0"/>
              </a:spcAft>
              <a:buClr>
                <a:schemeClr val="dk1"/>
              </a:buClr>
              <a:buSzPts val="800"/>
              <a:buNone/>
              <a:defRPr sz="800"/>
            </a:lvl5pPr>
            <a:lvl6pPr indent="-228600" lvl="5" marL="2743200" rtl="0" algn="l">
              <a:lnSpc>
                <a:spcPct val="90000"/>
              </a:lnSpc>
              <a:spcBef>
                <a:spcPts val="1200"/>
              </a:spcBef>
              <a:spcAft>
                <a:spcPts val="0"/>
              </a:spcAft>
              <a:buClr>
                <a:schemeClr val="dk1"/>
              </a:buClr>
              <a:buSzPts val="800"/>
              <a:buNone/>
              <a:defRPr sz="800"/>
            </a:lvl6pPr>
            <a:lvl7pPr indent="-228600" lvl="6" marL="3200400" rtl="0" algn="l">
              <a:lnSpc>
                <a:spcPct val="90000"/>
              </a:lnSpc>
              <a:spcBef>
                <a:spcPts val="1200"/>
              </a:spcBef>
              <a:spcAft>
                <a:spcPts val="0"/>
              </a:spcAft>
              <a:buClr>
                <a:schemeClr val="dk1"/>
              </a:buClr>
              <a:buSzPts val="800"/>
              <a:buNone/>
              <a:defRPr sz="800"/>
            </a:lvl7pPr>
            <a:lvl8pPr indent="-228600" lvl="7" marL="3657600" rtl="0" algn="l">
              <a:lnSpc>
                <a:spcPct val="90000"/>
              </a:lnSpc>
              <a:spcBef>
                <a:spcPts val="1200"/>
              </a:spcBef>
              <a:spcAft>
                <a:spcPts val="0"/>
              </a:spcAft>
              <a:buClr>
                <a:schemeClr val="dk1"/>
              </a:buClr>
              <a:buSzPts val="800"/>
              <a:buNone/>
              <a:defRPr sz="800"/>
            </a:lvl8pPr>
            <a:lvl9pPr indent="-228600" lvl="8" marL="4114800" rtl="0" algn="l">
              <a:lnSpc>
                <a:spcPct val="90000"/>
              </a:lnSpc>
              <a:spcBef>
                <a:spcPts val="1200"/>
              </a:spcBef>
              <a:spcAft>
                <a:spcPts val="1200"/>
              </a:spcAft>
              <a:buClr>
                <a:schemeClr val="dk1"/>
              </a:buClr>
              <a:buSzPts val="800"/>
              <a:buNone/>
              <a:defRPr sz="800"/>
            </a:lvl9pPr>
          </a:lstStyle>
          <a:p/>
        </p:txBody>
      </p:sp>
      <p:sp>
        <p:nvSpPr>
          <p:cNvPr id="172" name="Google Shape;172;p4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73" name="Google Shape;173;p4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74" name="Google Shape;174;p4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5" Type="http://schemas.openxmlformats.org/officeDocument/2006/relationships/slideLayout" Target="../slideLayouts/slideLayout37.xml"/><Relationship Id="rId14" Type="http://schemas.openxmlformats.org/officeDocument/2006/relationships/slideLayout" Target="../slideLayouts/slideLayout36.xml"/><Relationship Id="rId17" Type="http://schemas.openxmlformats.org/officeDocument/2006/relationships/theme" Target="../theme/theme4.xml"/><Relationship Id="rId16" Type="http://schemas.openxmlformats.org/officeDocument/2006/relationships/slideLayout" Target="../slideLayouts/slideLayout38.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0"/>
              </a:spcBef>
              <a:spcAft>
                <a:spcPts val="0"/>
              </a:spcAft>
              <a:buClr>
                <a:schemeClr val="lt2"/>
              </a:buClr>
              <a:buSzPts val="1400"/>
              <a:buChar char="○"/>
              <a:defRPr>
                <a:solidFill>
                  <a:schemeClr val="lt2"/>
                </a:solidFill>
              </a:defRPr>
            </a:lvl2pPr>
            <a:lvl3pPr indent="-317500" lvl="2" marL="1371600" rtl="0">
              <a:lnSpc>
                <a:spcPct val="115000"/>
              </a:lnSpc>
              <a:spcBef>
                <a:spcPts val="0"/>
              </a:spcBef>
              <a:spcAft>
                <a:spcPts val="0"/>
              </a:spcAft>
              <a:buClr>
                <a:schemeClr val="lt2"/>
              </a:buClr>
              <a:buSzPts val="1400"/>
              <a:buChar char="■"/>
              <a:defRPr>
                <a:solidFill>
                  <a:schemeClr val="lt2"/>
                </a:solidFill>
              </a:defRPr>
            </a:lvl3pPr>
            <a:lvl4pPr indent="-317500" lvl="3" marL="1828800" rtl="0">
              <a:lnSpc>
                <a:spcPct val="115000"/>
              </a:lnSpc>
              <a:spcBef>
                <a:spcPts val="0"/>
              </a:spcBef>
              <a:spcAft>
                <a:spcPts val="0"/>
              </a:spcAft>
              <a:buClr>
                <a:schemeClr val="lt2"/>
              </a:buClr>
              <a:buSzPts val="1400"/>
              <a:buChar char="●"/>
              <a:defRPr>
                <a:solidFill>
                  <a:schemeClr val="lt2"/>
                </a:solidFill>
              </a:defRPr>
            </a:lvl4pPr>
            <a:lvl5pPr indent="-317500" lvl="4" marL="2286000" rtl="0">
              <a:lnSpc>
                <a:spcPct val="115000"/>
              </a:lnSpc>
              <a:spcBef>
                <a:spcPts val="0"/>
              </a:spcBef>
              <a:spcAft>
                <a:spcPts val="0"/>
              </a:spcAft>
              <a:buClr>
                <a:schemeClr val="lt2"/>
              </a:buClr>
              <a:buSzPts val="1400"/>
              <a:buChar char="○"/>
              <a:defRPr>
                <a:solidFill>
                  <a:schemeClr val="lt2"/>
                </a:solidFill>
              </a:defRPr>
            </a:lvl5pPr>
            <a:lvl6pPr indent="-317500" lvl="5" marL="2743200" rtl="0">
              <a:lnSpc>
                <a:spcPct val="115000"/>
              </a:lnSpc>
              <a:spcBef>
                <a:spcPts val="0"/>
              </a:spcBef>
              <a:spcAft>
                <a:spcPts val="0"/>
              </a:spcAft>
              <a:buClr>
                <a:schemeClr val="lt2"/>
              </a:buClr>
              <a:buSzPts val="1400"/>
              <a:buChar char="■"/>
              <a:defRPr>
                <a:solidFill>
                  <a:schemeClr val="lt2"/>
                </a:solidFill>
              </a:defRPr>
            </a:lvl6pPr>
            <a:lvl7pPr indent="-317500" lvl="6" marL="3200400" rtl="0">
              <a:lnSpc>
                <a:spcPct val="115000"/>
              </a:lnSpc>
              <a:spcBef>
                <a:spcPts val="0"/>
              </a:spcBef>
              <a:spcAft>
                <a:spcPts val="0"/>
              </a:spcAft>
              <a:buClr>
                <a:schemeClr val="lt2"/>
              </a:buClr>
              <a:buSzPts val="1400"/>
              <a:buChar char="●"/>
              <a:defRPr>
                <a:solidFill>
                  <a:schemeClr val="lt2"/>
                </a:solidFill>
              </a:defRPr>
            </a:lvl7pPr>
            <a:lvl8pPr indent="-317500" lvl="7" marL="3657600" rtl="0">
              <a:lnSpc>
                <a:spcPct val="115000"/>
              </a:lnSpc>
              <a:spcBef>
                <a:spcPts val="0"/>
              </a:spcBef>
              <a:spcAft>
                <a:spcPts val="0"/>
              </a:spcAft>
              <a:buClr>
                <a:schemeClr val="lt2"/>
              </a:buClr>
              <a:buSzPts val="1400"/>
              <a:buChar char="○"/>
              <a:defRPr>
                <a:solidFill>
                  <a:schemeClr val="lt2"/>
                </a:solidFill>
              </a:defRPr>
            </a:lvl8pPr>
            <a:lvl9pPr indent="-317500" lvl="8" marL="4114800" rtl="0">
              <a:lnSpc>
                <a:spcPct val="115000"/>
              </a:lnSpc>
              <a:spcBef>
                <a:spcPts val="0"/>
              </a:spcBef>
              <a:spcAft>
                <a:spcPts val="0"/>
              </a:spcAft>
              <a:buClr>
                <a:schemeClr val="lt2"/>
              </a:buClr>
              <a:buSzPts val="1400"/>
              <a:buChar char="■"/>
              <a:defRPr>
                <a:solidFill>
                  <a:schemeClr val="lt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95" name="Shape 95"/>
        <p:cNvGrpSpPr/>
        <p:nvPr/>
      </p:nvGrpSpPr>
      <p:grpSpPr>
        <a:xfrm>
          <a:off x="0" y="0"/>
          <a:ext cx="0" cy="0"/>
          <a:chOff x="0" y="0"/>
          <a:chExt cx="0" cy="0"/>
        </a:xfrm>
      </p:grpSpPr>
      <p:sp>
        <p:nvSpPr>
          <p:cNvPr id="96" name="Google Shape;9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97" name="Google Shape;97;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0"/>
              </a:spcBef>
              <a:spcAft>
                <a:spcPts val="0"/>
              </a:spcAft>
              <a:buClr>
                <a:schemeClr val="lt2"/>
              </a:buClr>
              <a:buSzPts val="1400"/>
              <a:buChar char="○"/>
              <a:defRPr sz="1400">
                <a:solidFill>
                  <a:schemeClr val="lt2"/>
                </a:solidFill>
              </a:defRPr>
            </a:lvl2pPr>
            <a:lvl3pPr indent="-317500" lvl="2" marL="1371600" rtl="0">
              <a:lnSpc>
                <a:spcPct val="115000"/>
              </a:lnSpc>
              <a:spcBef>
                <a:spcPts val="0"/>
              </a:spcBef>
              <a:spcAft>
                <a:spcPts val="0"/>
              </a:spcAft>
              <a:buClr>
                <a:schemeClr val="lt2"/>
              </a:buClr>
              <a:buSzPts val="1400"/>
              <a:buChar char="■"/>
              <a:defRPr sz="1400">
                <a:solidFill>
                  <a:schemeClr val="lt2"/>
                </a:solidFill>
              </a:defRPr>
            </a:lvl3pPr>
            <a:lvl4pPr indent="-317500" lvl="3" marL="1828800" rtl="0">
              <a:lnSpc>
                <a:spcPct val="115000"/>
              </a:lnSpc>
              <a:spcBef>
                <a:spcPts val="0"/>
              </a:spcBef>
              <a:spcAft>
                <a:spcPts val="0"/>
              </a:spcAft>
              <a:buClr>
                <a:schemeClr val="lt2"/>
              </a:buClr>
              <a:buSzPts val="1400"/>
              <a:buChar char="●"/>
              <a:defRPr sz="1400">
                <a:solidFill>
                  <a:schemeClr val="lt2"/>
                </a:solidFill>
              </a:defRPr>
            </a:lvl4pPr>
            <a:lvl5pPr indent="-317500" lvl="4" marL="2286000" rtl="0">
              <a:lnSpc>
                <a:spcPct val="115000"/>
              </a:lnSpc>
              <a:spcBef>
                <a:spcPts val="0"/>
              </a:spcBef>
              <a:spcAft>
                <a:spcPts val="0"/>
              </a:spcAft>
              <a:buClr>
                <a:schemeClr val="lt2"/>
              </a:buClr>
              <a:buSzPts val="1400"/>
              <a:buChar char="○"/>
              <a:defRPr sz="1400">
                <a:solidFill>
                  <a:schemeClr val="lt2"/>
                </a:solidFill>
              </a:defRPr>
            </a:lvl5pPr>
            <a:lvl6pPr indent="-317500" lvl="5" marL="2743200" rtl="0">
              <a:lnSpc>
                <a:spcPct val="115000"/>
              </a:lnSpc>
              <a:spcBef>
                <a:spcPts val="0"/>
              </a:spcBef>
              <a:spcAft>
                <a:spcPts val="0"/>
              </a:spcAft>
              <a:buClr>
                <a:schemeClr val="lt2"/>
              </a:buClr>
              <a:buSzPts val="1400"/>
              <a:buChar char="■"/>
              <a:defRPr sz="1400">
                <a:solidFill>
                  <a:schemeClr val="lt2"/>
                </a:solidFill>
              </a:defRPr>
            </a:lvl6pPr>
            <a:lvl7pPr indent="-317500" lvl="6" marL="3200400" rtl="0">
              <a:lnSpc>
                <a:spcPct val="115000"/>
              </a:lnSpc>
              <a:spcBef>
                <a:spcPts val="0"/>
              </a:spcBef>
              <a:spcAft>
                <a:spcPts val="0"/>
              </a:spcAft>
              <a:buClr>
                <a:schemeClr val="lt2"/>
              </a:buClr>
              <a:buSzPts val="1400"/>
              <a:buChar char="●"/>
              <a:defRPr sz="1400">
                <a:solidFill>
                  <a:schemeClr val="lt2"/>
                </a:solidFill>
              </a:defRPr>
            </a:lvl7pPr>
            <a:lvl8pPr indent="-317500" lvl="7" marL="3657600" rtl="0">
              <a:lnSpc>
                <a:spcPct val="115000"/>
              </a:lnSpc>
              <a:spcBef>
                <a:spcPts val="0"/>
              </a:spcBef>
              <a:spcAft>
                <a:spcPts val="0"/>
              </a:spcAft>
              <a:buClr>
                <a:schemeClr val="lt2"/>
              </a:buClr>
              <a:buSzPts val="1400"/>
              <a:buChar char="○"/>
              <a:defRPr sz="1400">
                <a:solidFill>
                  <a:schemeClr val="lt2"/>
                </a:solidFill>
              </a:defRPr>
            </a:lvl8pPr>
            <a:lvl9pPr indent="-317500" lvl="8" marL="4114800" rtl="0">
              <a:lnSpc>
                <a:spcPct val="115000"/>
              </a:lnSpc>
              <a:spcBef>
                <a:spcPts val="0"/>
              </a:spcBef>
              <a:spcAft>
                <a:spcPts val="0"/>
              </a:spcAft>
              <a:buClr>
                <a:schemeClr val="lt2"/>
              </a:buClr>
              <a:buSzPts val="1400"/>
              <a:buChar char="■"/>
              <a:defRPr sz="1400">
                <a:solidFill>
                  <a:schemeClr val="lt2"/>
                </a:solidFill>
              </a:defRPr>
            </a:lvl9pPr>
          </a:lstStyle>
          <a:p/>
        </p:txBody>
      </p:sp>
      <p:sp>
        <p:nvSpPr>
          <p:cNvPr id="98" name="Google Shape;9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2.xml"/><Relationship Id="rId3" Type="http://schemas.openxmlformats.org/officeDocument/2006/relationships/image" Target="../media/image74.png"/><Relationship Id="rId4" Type="http://schemas.openxmlformats.org/officeDocument/2006/relationships/image" Target="../media/image7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6.xml"/><Relationship Id="rId3" Type="http://schemas.openxmlformats.org/officeDocument/2006/relationships/image" Target="../media/image70.png"/><Relationship Id="rId4" Type="http://schemas.openxmlformats.org/officeDocument/2006/relationships/image" Target="../media/image6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8.xml"/><Relationship Id="rId3" Type="http://schemas.openxmlformats.org/officeDocument/2006/relationships/image" Target="../media/image73.png"/><Relationship Id="rId4" Type="http://schemas.openxmlformats.org/officeDocument/2006/relationships/image" Target="../media/image6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0.xml"/><Relationship Id="rId3" Type="http://schemas.openxmlformats.org/officeDocument/2006/relationships/image" Target="../media/image69.png"/><Relationship Id="rId4" Type="http://schemas.openxmlformats.org/officeDocument/2006/relationships/image" Target="../media/image7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6.xml"/><Relationship Id="rId3" Type="http://schemas.openxmlformats.org/officeDocument/2006/relationships/image" Target="../media/image7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13.jpg"/><Relationship Id="rId4" Type="http://schemas.openxmlformats.org/officeDocument/2006/relationships/image" Target="../media/image1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16.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hyperlink" Target="https://getbootstrap.com/"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19.pn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19.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36.png"/><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27.png"/><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hyperlink" Target="https://getbootstrap.com/"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30.png"/><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31.png"/><Relationship Id="rId4" Type="http://schemas.openxmlformats.org/officeDocument/2006/relationships/hyperlink" Target="https://fonts.google.com/"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37.pn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hyperlink" Target="https://shiny.rstudio.com/articles/tag-glossary.html" TargetMode="External"/><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hyperlink" Target="http://rmarkdown.rstudio.com/" TargetMode="External"/><Relationship Id="rId4" Type="http://schemas.openxmlformats.org/officeDocument/2006/relationships/hyperlink" Target="http://rstudio.github.io/shinydashboard/" TargetMode="External"/><Relationship Id="rId5" Type="http://schemas.openxmlformats.org/officeDocument/2006/relationships/hyperlink" Target="http://rstudio.github.io/shinythemes/" TargetMode="External"/><Relationship Id="rId6" Type="http://schemas.openxmlformats.org/officeDocument/2006/relationships/hyperlink" Target="http://www.htmlwidgets.org/" TargetMode="External"/><Relationship Id="rId7" Type="http://schemas.openxmlformats.org/officeDocument/2006/relationships/hyperlink" Target="https://shiny.rstudio.com/"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4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4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3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8.xml"/><Relationship Id="rId3" Type="http://schemas.openxmlformats.org/officeDocument/2006/relationships/image" Target="../media/image5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9.xml"/><Relationship Id="rId3" Type="http://schemas.openxmlformats.org/officeDocument/2006/relationships/hyperlink" Target="https://shiny.rstudio.com/reference/shiny/latest/sliderInput.html" TargetMode="External"/><Relationship Id="rId4" Type="http://schemas.openxmlformats.org/officeDocument/2006/relationships/image" Target="../media/image65.png"/><Relationship Id="rId5"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hyperlink" Target="http://rmarkdown.rstudio.com/" TargetMode="External"/><Relationship Id="rId4" Type="http://schemas.openxmlformats.org/officeDocument/2006/relationships/hyperlink" Target="http://rstudio.github.io/shinydashboard/" TargetMode="External"/><Relationship Id="rId5" Type="http://schemas.openxmlformats.org/officeDocument/2006/relationships/hyperlink" Target="http://rstudio.github.io/shinythemes/" TargetMode="External"/><Relationship Id="rId6" Type="http://schemas.openxmlformats.org/officeDocument/2006/relationships/hyperlink" Target="http://www.htmlwidgets.org/" TargetMode="External"/><Relationship Id="rId7" Type="http://schemas.openxmlformats.org/officeDocument/2006/relationships/hyperlink" Target="https://shiny.rstudio.com/"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4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 Id="rId3" Type="http://schemas.openxmlformats.org/officeDocument/2006/relationships/hyperlink" Target="https://shiny.rstudio.com/gallery/selectize-vs-select.html"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3.xml"/><Relationship Id="rId3" Type="http://schemas.openxmlformats.org/officeDocument/2006/relationships/hyperlink" Target="https://shiny.rstudio.com/gallery/widget-gallery.html" TargetMode="External"/></Relationships>
</file>

<file path=ppt/slides/_rels/slide64.xml.rels><?xml version="1.0" encoding="UTF-8" standalone="yes"?><Relationships xmlns="http://schemas.openxmlformats.org/package/2006/relationships"><Relationship Id="rId11" Type="http://schemas.openxmlformats.org/officeDocument/2006/relationships/image" Target="../media/image43.png"/><Relationship Id="rId10" Type="http://schemas.openxmlformats.org/officeDocument/2006/relationships/image" Target="../media/image55.png"/><Relationship Id="rId13" Type="http://schemas.openxmlformats.org/officeDocument/2006/relationships/image" Target="../media/image47.png"/><Relationship Id="rId12" Type="http://schemas.openxmlformats.org/officeDocument/2006/relationships/image" Target="../media/image46.png"/><Relationship Id="rId1" Type="http://schemas.openxmlformats.org/officeDocument/2006/relationships/slideLayout" Target="../slideLayouts/slideLayout15.xml"/><Relationship Id="rId2" Type="http://schemas.openxmlformats.org/officeDocument/2006/relationships/notesSlide" Target="../notesSlides/notesSlide64.xml"/><Relationship Id="rId3" Type="http://schemas.openxmlformats.org/officeDocument/2006/relationships/hyperlink" Target="https://shiny.rstudio.com/gallery/" TargetMode="External"/><Relationship Id="rId4" Type="http://schemas.openxmlformats.org/officeDocument/2006/relationships/hyperlink" Target="https://shiny.rstudio.com/gallery/button-styler.html" TargetMode="External"/><Relationship Id="rId9" Type="http://schemas.openxmlformats.org/officeDocument/2006/relationships/hyperlink" Target="https://cran.r-project.org/web/packages/colourpicker/vignettes/colourpicker.html" TargetMode="External"/><Relationship Id="rId5" Type="http://schemas.openxmlformats.org/officeDocument/2006/relationships/hyperlink" Target="https://shiny.rstudio.com/gallery/selectize-examples.html" TargetMode="External"/><Relationship Id="rId6" Type="http://schemas.openxmlformats.org/officeDocument/2006/relationships/hyperlink" Target="https://shiny.rstudio.com/gallery/selectize-vs-select.html" TargetMode="External"/><Relationship Id="rId7" Type="http://schemas.openxmlformats.org/officeDocument/2006/relationships/hyperlink" Target="https://shiny.rstudio.com/gallery/option-groups-for-selectize-input.html" TargetMode="External"/><Relationship Id="rId8" Type="http://schemas.openxmlformats.org/officeDocument/2006/relationships/hyperlink" Target="https://shiny.rstudio.com/articles/selectize.html"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5.xml"/><Relationship Id="rId3" Type="http://schemas.openxmlformats.org/officeDocument/2006/relationships/hyperlink" Target="https://mastering-shiny.org/basic-ui.html#action-buttons" TargetMode="External"/><Relationship Id="rId4" Type="http://schemas.openxmlformats.org/officeDocument/2006/relationships/image" Target="../media/image45.png"/><Relationship Id="rId5" Type="http://schemas.openxmlformats.org/officeDocument/2006/relationships/image" Target="../media/image6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0.xml"/><Relationship Id="rId3" Type="http://schemas.openxmlformats.org/officeDocument/2006/relationships/image" Target="../media/image5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2.xml"/><Relationship Id="rId3" Type="http://schemas.openxmlformats.org/officeDocument/2006/relationships/image" Target="../media/image51.png"/><Relationship Id="rId4" Type="http://schemas.openxmlformats.org/officeDocument/2006/relationships/hyperlink" Target="https://shiny.rstudio.com/articles/cheatsheet.html"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hyperlink" Target="https://shiny.rstudio.com/articles/plot-interaction.html" TargetMode="External"/><Relationship Id="rId4" Type="http://schemas.openxmlformats.org/officeDocument/2006/relationships/hyperlink" Target="https://rstudio.github.io/DT/shiny.html" TargetMode="External"/><Relationship Id="rId5" Type="http://schemas.openxmlformats.org/officeDocument/2006/relationships/hyperlink" Target="https://yihui.shinyapps.io/DT-info/"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5.xml"/><Relationship Id="rId3" Type="http://schemas.openxmlformats.org/officeDocument/2006/relationships/image" Target="../media/image5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6.xml"/><Relationship Id="rId3" Type="http://schemas.openxmlformats.org/officeDocument/2006/relationships/image" Target="../media/image56.png"/><Relationship Id="rId4" Type="http://schemas.openxmlformats.org/officeDocument/2006/relationships/image" Target="../media/image5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7.xml"/><Relationship Id="rId3" Type="http://schemas.openxmlformats.org/officeDocument/2006/relationships/image" Target="../media/image50.png"/><Relationship Id="rId4" Type="http://schemas.openxmlformats.org/officeDocument/2006/relationships/image" Target="../media/image5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8.xml"/><Relationship Id="rId3" Type="http://schemas.openxmlformats.org/officeDocument/2006/relationships/hyperlink" Target="https://rstudio.github.io/leaflet/shiny.html" TargetMode="External"/><Relationship Id="rId4" Type="http://schemas.openxmlformats.org/officeDocument/2006/relationships/hyperlink" Target="https://plotly-r.com/linking-views-with-shiny.html" TargetMode="External"/><Relationship Id="rId5" Type="http://schemas.openxmlformats.org/officeDocument/2006/relationships/hyperlink" Target="https://glin.github.io/reactable/articles/examples.html#shiny"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2.xml"/><Relationship Id="rId3" Type="http://schemas.openxmlformats.org/officeDocument/2006/relationships/image" Target="../media/image59.png"/><Relationship Id="rId4" Type="http://schemas.openxmlformats.org/officeDocument/2006/relationships/image" Target="../media/image61.png"/><Relationship Id="rId5" Type="http://schemas.openxmlformats.org/officeDocument/2006/relationships/image" Target="../media/image6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3.xml"/><Relationship Id="rId3" Type="http://schemas.openxmlformats.org/officeDocument/2006/relationships/image" Target="../media/image76.png"/><Relationship Id="rId4" Type="http://schemas.openxmlformats.org/officeDocument/2006/relationships/image" Target="../media/image7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xml"/><Relationship Id="rId3"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92.xml"/><Relationship Id="rId3" Type="http://schemas.openxmlformats.org/officeDocument/2006/relationships/image" Target="../media/image66.png"/><Relationship Id="rId4" Type="http://schemas.openxmlformats.org/officeDocument/2006/relationships/image" Target="../media/image7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93.xml"/><Relationship Id="rId3" Type="http://schemas.openxmlformats.org/officeDocument/2006/relationships/image" Target="../media/image6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95.xml"/><Relationship Id="rId3" Type="http://schemas.openxmlformats.org/officeDocument/2006/relationships/image" Target="../media/image68.png"/><Relationship Id="rId4" Type="http://schemas.openxmlformats.org/officeDocument/2006/relationships/image" Target="../media/image7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6.xml"/><Relationship Id="rId3" Type="http://schemas.openxmlformats.org/officeDocument/2006/relationships/image" Target="../media/image71.png"/><Relationship Id="rId4" Type="http://schemas.openxmlformats.org/officeDocument/2006/relationships/image" Target="../media/image6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42"/>
          <p:cNvSpPr txBox="1"/>
          <p:nvPr>
            <p:ph type="ctrTitle"/>
          </p:nvPr>
        </p:nvSpPr>
        <p:spPr>
          <a:xfrm>
            <a:off x="311708" y="519150"/>
            <a:ext cx="8520600" cy="2052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Creating Custom Interactive Applications with R and Shiny</a:t>
            </a:r>
            <a:endParaRPr/>
          </a:p>
        </p:txBody>
      </p:sp>
      <p:sp>
        <p:nvSpPr>
          <p:cNvPr id="180" name="Google Shape;180;p42"/>
          <p:cNvSpPr txBox="1"/>
          <p:nvPr>
            <p:ph idx="1" type="subTitle"/>
          </p:nvPr>
        </p:nvSpPr>
        <p:spPr>
          <a:xfrm>
            <a:off x="283400" y="30322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solidFill>
                  <a:schemeClr val="dk1"/>
                </a:solidFill>
              </a:rPr>
              <a:t>Chris Runyon, Josh Goodman, </a:t>
            </a:r>
            <a:endParaRPr>
              <a:solidFill>
                <a:schemeClr val="dk1"/>
              </a:solidFill>
            </a:endParaRPr>
          </a:p>
          <a:p>
            <a:pPr indent="0" lvl="0" marL="0" rtl="0" algn="ctr">
              <a:spcBef>
                <a:spcPts val="0"/>
              </a:spcBef>
              <a:spcAft>
                <a:spcPts val="0"/>
              </a:spcAft>
              <a:buNone/>
            </a:pPr>
            <a:r>
              <a:rPr lang="en">
                <a:solidFill>
                  <a:schemeClr val="dk1"/>
                </a:solidFill>
              </a:rPr>
              <a:t>and Marcus Walker</a:t>
            </a:r>
            <a:endParaRPr>
              <a:solidFill>
                <a:schemeClr val="dk1"/>
              </a:solidFill>
            </a:endParaRPr>
          </a:p>
        </p:txBody>
      </p:sp>
      <p:pic>
        <p:nvPicPr>
          <p:cNvPr id="181" name="Google Shape;181;p42"/>
          <p:cNvPicPr preferRelativeResize="0"/>
          <p:nvPr/>
        </p:nvPicPr>
        <p:blipFill>
          <a:blip r:embed="rId3">
            <a:alphaModFix/>
          </a:blip>
          <a:stretch>
            <a:fillRect/>
          </a:stretch>
        </p:blipFill>
        <p:spPr>
          <a:xfrm>
            <a:off x="311693" y="2571750"/>
            <a:ext cx="1721425" cy="1995151"/>
          </a:xfrm>
          <a:prstGeom prst="rect">
            <a:avLst/>
          </a:prstGeom>
          <a:noFill/>
          <a:ln>
            <a:noFill/>
          </a:ln>
        </p:spPr>
      </p:pic>
      <p:sp>
        <p:nvSpPr>
          <p:cNvPr id="182" name="Google Shape;182;p42"/>
          <p:cNvSpPr/>
          <p:nvPr/>
        </p:nvSpPr>
        <p:spPr>
          <a:xfrm>
            <a:off x="6070124" y="3894548"/>
            <a:ext cx="2762177" cy="988075"/>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solidFill>
                  <a:srgbClr val="428BCA"/>
                </a:solidFill>
                <a:latin typeface="Arial"/>
              </a:rPr>
              <a:t>Day 1</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5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Shiny apps are just R code</a:t>
            </a:r>
            <a:endParaRPr/>
          </a:p>
        </p:txBody>
      </p:sp>
      <p:sp>
        <p:nvSpPr>
          <p:cNvPr id="242" name="Google Shape;242;p5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298450" lvl="0" marL="342900" rtl="0" algn="l">
              <a:lnSpc>
                <a:spcPct val="115000"/>
              </a:lnSpc>
              <a:spcBef>
                <a:spcPts val="400"/>
              </a:spcBef>
              <a:spcAft>
                <a:spcPts val="0"/>
              </a:spcAft>
              <a:buSzPts val="2100"/>
              <a:buChar char="●"/>
            </a:pPr>
            <a:r>
              <a:rPr lang="en" sz="2100"/>
              <a:t>A Shiny application is developed using the same basic R coding methods you currently use, but with some package specific functions.</a:t>
            </a:r>
            <a:endParaRPr sz="2100"/>
          </a:p>
          <a:p>
            <a:pPr indent="-298450" lvl="0" marL="342900" rtl="0" algn="l">
              <a:lnSpc>
                <a:spcPct val="115000"/>
              </a:lnSpc>
              <a:spcBef>
                <a:spcPts val="800"/>
              </a:spcBef>
              <a:spcAft>
                <a:spcPts val="0"/>
              </a:spcAft>
              <a:buSzPts val="2100"/>
              <a:buChar char="●"/>
            </a:pPr>
            <a:r>
              <a:rPr lang="en" sz="2100"/>
              <a:t>We can leverage what we already know about R and make use of it within our applications.</a:t>
            </a:r>
            <a:endParaRPr sz="2000"/>
          </a:p>
          <a:p>
            <a:pPr indent="-266700" lvl="1" marL="685800" rtl="0" algn="l">
              <a:lnSpc>
                <a:spcPct val="115000"/>
              </a:lnSpc>
              <a:spcBef>
                <a:spcPts val="800"/>
              </a:spcBef>
              <a:spcAft>
                <a:spcPts val="0"/>
              </a:spcAft>
              <a:buSzPts val="1600"/>
              <a:buChar char="○"/>
            </a:pPr>
            <a:r>
              <a:rPr lang="en" sz="1600"/>
              <a:t>You can use your favorite packages within Shiny applications.</a:t>
            </a:r>
            <a:endParaRPr sz="1600"/>
          </a:p>
          <a:p>
            <a:pPr indent="-266700" lvl="1" marL="685800" rtl="0" algn="l">
              <a:lnSpc>
                <a:spcPct val="115000"/>
              </a:lnSpc>
              <a:spcBef>
                <a:spcPts val="800"/>
              </a:spcBef>
              <a:spcAft>
                <a:spcPts val="0"/>
              </a:spcAft>
              <a:buSzPts val="1600"/>
              <a:buChar char="○"/>
            </a:pPr>
            <a:r>
              <a:rPr lang="en" sz="1600"/>
              <a:t>You can use build an implement custom functions within applications.</a:t>
            </a:r>
            <a:endParaRPr sz="1600"/>
          </a:p>
          <a:p>
            <a:pPr indent="-266700" lvl="1" marL="685800" rtl="0" algn="l">
              <a:lnSpc>
                <a:spcPct val="115000"/>
              </a:lnSpc>
              <a:spcBef>
                <a:spcPts val="800"/>
              </a:spcBef>
              <a:spcAft>
                <a:spcPts val="800"/>
              </a:spcAft>
              <a:buSzPts val="1600"/>
              <a:buChar char="○"/>
            </a:pPr>
            <a:r>
              <a:rPr lang="en" sz="1600"/>
              <a:t>Your data wrangling tricks will still work.</a:t>
            </a:r>
            <a:endParaRPr sz="2100"/>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141"/>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Preventing reactions</a:t>
            </a:r>
            <a:endParaRPr/>
          </a:p>
        </p:txBody>
      </p:sp>
      <p:sp>
        <p:nvSpPr>
          <p:cNvPr id="955" name="Google Shape;955;p141"/>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292100" lvl="0" marL="342900" rtl="0" algn="l">
              <a:lnSpc>
                <a:spcPct val="115000"/>
              </a:lnSpc>
              <a:spcBef>
                <a:spcPts val="0"/>
              </a:spcBef>
              <a:spcAft>
                <a:spcPts val="0"/>
              </a:spcAft>
              <a:buSzPts val="2000"/>
              <a:buChar char="●"/>
            </a:pPr>
            <a:r>
              <a:rPr lang="en" sz="2000"/>
              <a:t>Sometimes immediate reactivity can be problematic or inconvenient.</a:t>
            </a:r>
            <a:endParaRPr sz="2000"/>
          </a:p>
          <a:p>
            <a:pPr indent="-292100" lvl="0" marL="342900" rtl="0" algn="l">
              <a:lnSpc>
                <a:spcPct val="115000"/>
              </a:lnSpc>
              <a:spcBef>
                <a:spcPts val="800"/>
              </a:spcBef>
              <a:spcAft>
                <a:spcPts val="0"/>
              </a:spcAft>
              <a:buSzPts val="2000"/>
              <a:buChar char="●"/>
            </a:pPr>
            <a:r>
              <a:rPr lang="en" sz="2000"/>
              <a:t>We can use the </a:t>
            </a:r>
            <a:r>
              <a:rPr lang="en" sz="2000">
                <a:solidFill>
                  <a:srgbClr val="00FF00"/>
                </a:solidFill>
              </a:rPr>
              <a:t>isolate()</a:t>
            </a:r>
            <a:r>
              <a:rPr lang="en" sz="2000"/>
              <a:t> function to circumvent the reactivity of certain values.</a:t>
            </a:r>
            <a:endParaRPr sz="2000"/>
          </a:p>
          <a:p>
            <a:pPr indent="-292100" lvl="0" marL="342900" rtl="0" algn="l">
              <a:lnSpc>
                <a:spcPct val="115000"/>
              </a:lnSpc>
              <a:spcBef>
                <a:spcPts val="800"/>
              </a:spcBef>
              <a:spcAft>
                <a:spcPts val="800"/>
              </a:spcAft>
              <a:buSzPts val="2000"/>
              <a:buChar char="●"/>
            </a:pPr>
            <a:r>
              <a:rPr lang="en" sz="2000"/>
              <a:t>if wrapped in </a:t>
            </a:r>
            <a:r>
              <a:rPr lang="en" sz="2000">
                <a:solidFill>
                  <a:srgbClr val="00FF00"/>
                </a:solidFill>
              </a:rPr>
              <a:t>isolate()</a:t>
            </a:r>
            <a:r>
              <a:rPr lang="en" sz="2000"/>
              <a:t>, your app will treat a reactive value like its a normal R value.</a:t>
            </a:r>
            <a:endParaRPr sz="2000"/>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142"/>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Using </a:t>
            </a:r>
            <a:r>
              <a:rPr lang="en">
                <a:solidFill>
                  <a:srgbClr val="00FF00"/>
                </a:solidFill>
              </a:rPr>
              <a:t>isolate() </a:t>
            </a:r>
            <a:r>
              <a:rPr lang="en"/>
              <a:t>to suppress a reactive value</a:t>
            </a:r>
            <a:endParaRPr/>
          </a:p>
        </p:txBody>
      </p:sp>
      <p:sp>
        <p:nvSpPr>
          <p:cNvPr id="962" name="Google Shape;962;p142"/>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ctr">
              <a:lnSpc>
                <a:spcPct val="115000"/>
              </a:lnSpc>
              <a:spcBef>
                <a:spcPts val="0"/>
              </a:spcBef>
              <a:spcAft>
                <a:spcPts val="0"/>
              </a:spcAft>
              <a:buNone/>
            </a:pPr>
            <a:r>
              <a:rPr lang="en" sz="2000"/>
              <a:t>isolate( { rnorm(input$N, 50, 10})</a:t>
            </a:r>
            <a:endParaRPr sz="2000"/>
          </a:p>
        </p:txBody>
      </p:sp>
      <p:sp>
        <p:nvSpPr>
          <p:cNvPr id="963" name="Google Shape;963;p142"/>
          <p:cNvSpPr/>
          <p:nvPr/>
        </p:nvSpPr>
        <p:spPr>
          <a:xfrm>
            <a:off x="707550" y="2314350"/>
            <a:ext cx="2330400" cy="1854000"/>
          </a:xfrm>
          <a:prstGeom prst="wedgeRectCallout">
            <a:avLst>
              <a:gd fmla="val 113814" name="adj1"/>
              <a:gd fmla="val -82292" name="adj2"/>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700"/>
              <a:t>The object will not respond to changes in any reactive value in the code.</a:t>
            </a:r>
            <a:endParaRPr sz="1700"/>
          </a:p>
        </p:txBody>
      </p:sp>
      <p:sp>
        <p:nvSpPr>
          <p:cNvPr id="964" name="Google Shape;964;p142"/>
          <p:cNvSpPr/>
          <p:nvPr/>
        </p:nvSpPr>
        <p:spPr>
          <a:xfrm>
            <a:off x="5315175" y="2390025"/>
            <a:ext cx="2330400" cy="1854000"/>
          </a:xfrm>
          <a:prstGeom prst="wedgeRectCallout">
            <a:avLst>
              <a:gd fmla="val -46617" name="adj1"/>
              <a:gd fmla="val -85332" name="adj2"/>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700"/>
              <a:t>the code between the curly brackets will be used to create. </a:t>
            </a:r>
            <a:endParaRPr sz="1700"/>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43"/>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Using</a:t>
            </a:r>
            <a:r>
              <a:rPr lang="en">
                <a:solidFill>
                  <a:srgbClr val="00FF00"/>
                </a:solidFill>
              </a:rPr>
              <a:t> isolate()</a:t>
            </a:r>
            <a:r>
              <a:rPr lang="en"/>
              <a:t> to suppress a reactive value</a:t>
            </a:r>
            <a:endParaRPr/>
          </a:p>
        </p:txBody>
      </p:sp>
      <p:sp>
        <p:nvSpPr>
          <p:cNvPr id="971" name="Google Shape;971;p143"/>
          <p:cNvSpPr txBox="1"/>
          <p:nvPr>
            <p:ph idx="1" type="body"/>
          </p:nvPr>
        </p:nvSpPr>
        <p:spPr>
          <a:xfrm>
            <a:off x="628650" y="1369219"/>
            <a:ext cx="3886200" cy="3263400"/>
          </a:xfrm>
          <a:prstGeom prst="rect">
            <a:avLst/>
          </a:prstGeom>
        </p:spPr>
        <p:txBody>
          <a:bodyPr anchorCtr="0" anchor="t" bIns="34275" lIns="68575" spcFirstLastPara="1" rIns="68575" wrap="square" tIns="34275">
            <a:normAutofit/>
          </a:bodyPr>
          <a:lstStyle/>
          <a:p>
            <a:pPr indent="0" lvl="0" marL="0" rtl="0" algn="l">
              <a:lnSpc>
                <a:spcPct val="115000"/>
              </a:lnSpc>
              <a:spcBef>
                <a:spcPts val="800"/>
              </a:spcBef>
              <a:spcAft>
                <a:spcPts val="0"/>
              </a:spcAft>
              <a:buNone/>
            </a:pPr>
            <a:r>
              <a:t/>
            </a:r>
            <a:endParaRPr sz="2000"/>
          </a:p>
          <a:p>
            <a:pPr indent="0" lvl="0" marL="342900" rtl="0" algn="l">
              <a:lnSpc>
                <a:spcPct val="115000"/>
              </a:lnSpc>
              <a:spcBef>
                <a:spcPts val="1200"/>
              </a:spcBef>
              <a:spcAft>
                <a:spcPts val="1200"/>
              </a:spcAft>
              <a:buNone/>
            </a:pPr>
            <a:r>
              <a:t/>
            </a:r>
            <a:endParaRPr sz="2000"/>
          </a:p>
        </p:txBody>
      </p:sp>
      <p:sp>
        <p:nvSpPr>
          <p:cNvPr id="972" name="Google Shape;972;p143"/>
          <p:cNvSpPr txBox="1"/>
          <p:nvPr>
            <p:ph idx="2" type="body"/>
          </p:nvPr>
        </p:nvSpPr>
        <p:spPr>
          <a:xfrm>
            <a:off x="46291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1200"/>
              </a:spcAft>
              <a:buNone/>
            </a:pPr>
            <a:r>
              <a:t/>
            </a:r>
            <a:endParaRPr/>
          </a:p>
        </p:txBody>
      </p:sp>
      <p:pic>
        <p:nvPicPr>
          <p:cNvPr id="973" name="Google Shape;973;p143"/>
          <p:cNvPicPr preferRelativeResize="0"/>
          <p:nvPr/>
        </p:nvPicPr>
        <p:blipFill>
          <a:blip r:embed="rId3">
            <a:alphaModFix/>
          </a:blip>
          <a:stretch>
            <a:fillRect/>
          </a:stretch>
        </p:blipFill>
        <p:spPr>
          <a:xfrm>
            <a:off x="4629151" y="1369219"/>
            <a:ext cx="3886200" cy="2596277"/>
          </a:xfrm>
          <a:prstGeom prst="rect">
            <a:avLst/>
          </a:prstGeom>
          <a:noFill/>
          <a:ln>
            <a:noFill/>
          </a:ln>
        </p:spPr>
      </p:pic>
      <p:sp>
        <p:nvSpPr>
          <p:cNvPr id="974" name="Google Shape;974;p143"/>
          <p:cNvSpPr/>
          <p:nvPr/>
        </p:nvSpPr>
        <p:spPr>
          <a:xfrm>
            <a:off x="6320981" y="2481713"/>
            <a:ext cx="1937700" cy="219000"/>
          </a:xfrm>
          <a:prstGeom prst="rect">
            <a:avLst/>
          </a:prstGeom>
          <a:noFill/>
          <a:ln cap="flat" cmpd="sng" w="28575">
            <a:solidFill>
              <a:srgbClr val="FF26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975" name="Google Shape;975;p143"/>
          <p:cNvPicPr preferRelativeResize="0"/>
          <p:nvPr/>
        </p:nvPicPr>
        <p:blipFill rotWithShape="1">
          <a:blip r:embed="rId4">
            <a:alphaModFix/>
          </a:blip>
          <a:srcRect b="4415" l="0" r="3456" t="0"/>
          <a:stretch/>
        </p:blipFill>
        <p:spPr>
          <a:xfrm>
            <a:off x="628650" y="1385888"/>
            <a:ext cx="3806176" cy="2579607"/>
          </a:xfrm>
          <a:prstGeom prst="rect">
            <a:avLst/>
          </a:prstGeom>
          <a:noFill/>
          <a:ln>
            <a:noFill/>
          </a:ln>
        </p:spPr>
      </p:pic>
      <p:sp>
        <p:nvSpPr>
          <p:cNvPr id="976" name="Google Shape;976;p143"/>
          <p:cNvSpPr/>
          <p:nvPr/>
        </p:nvSpPr>
        <p:spPr>
          <a:xfrm>
            <a:off x="1665150" y="2462288"/>
            <a:ext cx="1937700" cy="219000"/>
          </a:xfrm>
          <a:prstGeom prst="rect">
            <a:avLst/>
          </a:prstGeom>
          <a:noFill/>
          <a:ln cap="flat" cmpd="sng" w="28575">
            <a:solidFill>
              <a:srgbClr val="FF26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44"/>
          <p:cNvSpPr txBox="1"/>
          <p:nvPr>
            <p:ph type="title"/>
          </p:nvPr>
        </p:nvSpPr>
        <p:spPr>
          <a:xfrm>
            <a:off x="265500" y="1233175"/>
            <a:ext cx="4045200" cy="1482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Triggering or delaying a reaction </a:t>
            </a:r>
            <a:endParaRPr/>
          </a:p>
        </p:txBody>
      </p:sp>
      <p:grpSp>
        <p:nvGrpSpPr>
          <p:cNvPr id="983" name="Google Shape;983;p144"/>
          <p:cNvGrpSpPr/>
          <p:nvPr/>
        </p:nvGrpSpPr>
        <p:grpSpPr>
          <a:xfrm>
            <a:off x="5271731" y="2945588"/>
            <a:ext cx="3296495" cy="1516517"/>
            <a:chOff x="1009175" y="3470250"/>
            <a:chExt cx="4395326" cy="2022023"/>
          </a:xfrm>
        </p:grpSpPr>
        <p:sp>
          <p:nvSpPr>
            <p:cNvPr id="984" name="Google Shape;984;p144"/>
            <p:cNvSpPr txBox="1"/>
            <p:nvPr/>
          </p:nvSpPr>
          <p:spPr>
            <a:xfrm>
              <a:off x="1009175" y="5016603"/>
              <a:ext cx="1347000" cy="471900"/>
            </a:xfrm>
            <a:prstGeom prst="rect">
              <a:avLst/>
            </a:prstGeom>
            <a:solidFill>
              <a:schemeClr val="dk1"/>
            </a:solid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400">
                  <a:highlight>
                    <a:schemeClr val="dk1"/>
                  </a:highlight>
                </a:rPr>
                <a:t>input$a</a:t>
              </a:r>
              <a:endParaRPr sz="1400"/>
            </a:p>
          </p:txBody>
        </p:sp>
        <p:cxnSp>
          <p:nvCxnSpPr>
            <p:cNvPr id="985" name="Google Shape;985;p144"/>
            <p:cNvCxnSpPr>
              <a:stCxn id="984" idx="3"/>
            </p:cNvCxnSpPr>
            <p:nvPr/>
          </p:nvCxnSpPr>
          <p:spPr>
            <a:xfrm>
              <a:off x="2356175" y="5252553"/>
              <a:ext cx="1701300" cy="7800"/>
            </a:xfrm>
            <a:prstGeom prst="straightConnector1">
              <a:avLst/>
            </a:prstGeom>
            <a:noFill/>
            <a:ln cap="flat" cmpd="sng" w="38100">
              <a:solidFill>
                <a:schemeClr val="dk1"/>
              </a:solidFill>
              <a:prstDash val="solid"/>
              <a:round/>
              <a:headEnd len="med" w="med" type="none"/>
              <a:tailEnd len="med" w="med" type="triangle"/>
            </a:ln>
          </p:spPr>
        </p:cxnSp>
        <p:sp>
          <p:nvSpPr>
            <p:cNvPr id="986" name="Google Shape;986;p144"/>
            <p:cNvSpPr txBox="1"/>
            <p:nvPr/>
          </p:nvSpPr>
          <p:spPr>
            <a:xfrm>
              <a:off x="4057501" y="5020373"/>
              <a:ext cx="1347000" cy="471900"/>
            </a:xfrm>
            <a:prstGeom prst="rect">
              <a:avLst/>
            </a:prstGeom>
            <a:solidFill>
              <a:schemeClr val="dk1"/>
            </a:solid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400">
                  <a:highlight>
                    <a:schemeClr val="dk1"/>
                  </a:highlight>
                </a:rPr>
                <a:t>output$y</a:t>
              </a:r>
              <a:endParaRPr sz="1400"/>
            </a:p>
          </p:txBody>
        </p:sp>
        <p:cxnSp>
          <p:nvCxnSpPr>
            <p:cNvPr id="987" name="Google Shape;987;p144"/>
            <p:cNvCxnSpPr>
              <a:stCxn id="984" idx="3"/>
            </p:cNvCxnSpPr>
            <p:nvPr/>
          </p:nvCxnSpPr>
          <p:spPr>
            <a:xfrm flipH="1" rot="10800000">
              <a:off x="2356175" y="3943953"/>
              <a:ext cx="592200" cy="1308600"/>
            </a:xfrm>
            <a:prstGeom prst="straightConnector1">
              <a:avLst/>
            </a:prstGeom>
            <a:noFill/>
            <a:ln cap="flat" cmpd="sng" w="38100">
              <a:solidFill>
                <a:srgbClr val="FF2600"/>
              </a:solidFill>
              <a:prstDash val="solid"/>
              <a:round/>
              <a:headEnd len="med" w="med" type="none"/>
              <a:tailEnd len="med" w="med" type="triangle"/>
            </a:ln>
          </p:spPr>
        </p:cxnSp>
        <p:sp>
          <p:nvSpPr>
            <p:cNvPr id="988" name="Google Shape;988;p144"/>
            <p:cNvSpPr txBox="1"/>
            <p:nvPr/>
          </p:nvSpPr>
          <p:spPr>
            <a:xfrm>
              <a:off x="2316282" y="3470250"/>
              <a:ext cx="1781100" cy="471900"/>
            </a:xfrm>
            <a:prstGeom prst="rect">
              <a:avLst/>
            </a:prstGeom>
            <a:solidFill>
              <a:schemeClr val="dk1"/>
            </a:solid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400">
                  <a:highlight>
                    <a:schemeClr val="dk1"/>
                  </a:highlight>
                </a:rPr>
                <a:t>run(code)</a:t>
              </a:r>
              <a:endParaRPr sz="1400"/>
            </a:p>
          </p:txBody>
        </p:sp>
      </p:grpSp>
      <p:sp>
        <p:nvSpPr>
          <p:cNvPr id="989" name="Google Shape;989;p144"/>
          <p:cNvSpPr txBox="1"/>
          <p:nvPr/>
        </p:nvSpPr>
        <p:spPr>
          <a:xfrm>
            <a:off x="5086350" y="1689525"/>
            <a:ext cx="935400" cy="785100"/>
          </a:xfrm>
          <a:prstGeom prst="rect">
            <a:avLst/>
          </a:prstGeom>
          <a:solidFill>
            <a:schemeClr val="dk1"/>
          </a:solid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400">
                <a:highlight>
                  <a:schemeClr val="dk1"/>
                </a:highlight>
              </a:rPr>
              <a:t>input$a</a:t>
            </a:r>
            <a:endParaRPr sz="1400">
              <a:highlight>
                <a:schemeClr val="dk1"/>
              </a:highlight>
            </a:endParaRPr>
          </a:p>
          <a:p>
            <a:pPr indent="0" lvl="0" marL="0" rtl="0" algn="l">
              <a:spcBef>
                <a:spcPts val="0"/>
              </a:spcBef>
              <a:spcAft>
                <a:spcPts val="0"/>
              </a:spcAft>
              <a:buNone/>
            </a:pPr>
            <a:r>
              <a:t/>
            </a:r>
            <a:endParaRPr sz="1400">
              <a:highlight>
                <a:schemeClr val="dk1"/>
              </a:highlight>
            </a:endParaRPr>
          </a:p>
          <a:p>
            <a:pPr indent="0" lvl="0" marL="0" rtl="0" algn="l">
              <a:spcBef>
                <a:spcPts val="0"/>
              </a:spcBef>
              <a:spcAft>
                <a:spcPts val="0"/>
              </a:spcAft>
              <a:buNone/>
            </a:pPr>
            <a:r>
              <a:rPr lang="en" sz="1400">
                <a:highlight>
                  <a:schemeClr val="dk1"/>
                </a:highlight>
              </a:rPr>
              <a:t>input$b</a:t>
            </a:r>
            <a:endParaRPr sz="1400"/>
          </a:p>
        </p:txBody>
      </p:sp>
      <p:cxnSp>
        <p:nvCxnSpPr>
          <p:cNvPr id="990" name="Google Shape;990;p144"/>
          <p:cNvCxnSpPr>
            <a:stCxn id="989" idx="3"/>
          </p:cNvCxnSpPr>
          <p:nvPr/>
        </p:nvCxnSpPr>
        <p:spPr>
          <a:xfrm>
            <a:off x="6021750" y="2082075"/>
            <a:ext cx="1653900" cy="2400"/>
          </a:xfrm>
          <a:prstGeom prst="straightConnector1">
            <a:avLst/>
          </a:prstGeom>
          <a:noFill/>
          <a:ln cap="flat" cmpd="sng" w="38100">
            <a:solidFill>
              <a:schemeClr val="dk1"/>
            </a:solidFill>
            <a:prstDash val="dot"/>
            <a:round/>
            <a:headEnd len="med" w="med" type="none"/>
            <a:tailEnd len="med" w="med" type="none"/>
          </a:ln>
        </p:spPr>
      </p:cxnSp>
      <p:sp>
        <p:nvSpPr>
          <p:cNvPr id="991" name="Google Shape;991;p144"/>
          <p:cNvSpPr txBox="1"/>
          <p:nvPr/>
        </p:nvSpPr>
        <p:spPr>
          <a:xfrm>
            <a:off x="7675782" y="1630632"/>
            <a:ext cx="935400" cy="785100"/>
          </a:xfrm>
          <a:prstGeom prst="rect">
            <a:avLst/>
          </a:prstGeom>
          <a:solidFill>
            <a:schemeClr val="dk1"/>
          </a:solid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400">
                <a:highlight>
                  <a:schemeClr val="dk1"/>
                </a:highlight>
              </a:rPr>
              <a:t>output$y</a:t>
            </a:r>
            <a:endParaRPr sz="1400">
              <a:highlight>
                <a:schemeClr val="dk1"/>
              </a:highlight>
            </a:endParaRPr>
          </a:p>
          <a:p>
            <a:pPr indent="0" lvl="0" marL="0" rtl="0" algn="l">
              <a:spcBef>
                <a:spcPts val="0"/>
              </a:spcBef>
              <a:spcAft>
                <a:spcPts val="0"/>
              </a:spcAft>
              <a:buNone/>
            </a:pPr>
            <a:r>
              <a:t/>
            </a:r>
            <a:endParaRPr sz="1400">
              <a:highlight>
                <a:schemeClr val="dk1"/>
              </a:highlight>
            </a:endParaRPr>
          </a:p>
          <a:p>
            <a:pPr indent="0" lvl="0" marL="0" rtl="0" algn="l">
              <a:spcBef>
                <a:spcPts val="0"/>
              </a:spcBef>
              <a:spcAft>
                <a:spcPts val="0"/>
              </a:spcAft>
              <a:buNone/>
            </a:pPr>
            <a:r>
              <a:rPr lang="en" sz="1400">
                <a:highlight>
                  <a:schemeClr val="dk1"/>
                </a:highlight>
              </a:rPr>
              <a:t>output$z</a:t>
            </a:r>
            <a:endParaRPr sz="1400"/>
          </a:p>
        </p:txBody>
      </p:sp>
      <p:cxnSp>
        <p:nvCxnSpPr>
          <p:cNvPr id="992" name="Google Shape;992;p144"/>
          <p:cNvCxnSpPr>
            <a:stCxn id="989" idx="3"/>
            <a:endCxn id="993" idx="2"/>
          </p:cNvCxnSpPr>
          <p:nvPr/>
        </p:nvCxnSpPr>
        <p:spPr>
          <a:xfrm flipH="1" rot="10800000">
            <a:off x="6021750" y="861075"/>
            <a:ext cx="737700" cy="1221000"/>
          </a:xfrm>
          <a:prstGeom prst="straightConnector1">
            <a:avLst/>
          </a:prstGeom>
          <a:noFill/>
          <a:ln cap="flat" cmpd="sng" w="38100">
            <a:solidFill>
              <a:srgbClr val="FF2600"/>
            </a:solidFill>
            <a:prstDash val="solid"/>
            <a:round/>
            <a:headEnd len="med" w="med" type="none"/>
            <a:tailEnd len="med" w="med" type="triangle"/>
          </a:ln>
        </p:spPr>
      </p:cxnSp>
      <p:sp>
        <p:nvSpPr>
          <p:cNvPr id="993" name="Google Shape;993;p144"/>
          <p:cNvSpPr txBox="1"/>
          <p:nvPr/>
        </p:nvSpPr>
        <p:spPr>
          <a:xfrm>
            <a:off x="6140894" y="507113"/>
            <a:ext cx="1237200" cy="354000"/>
          </a:xfrm>
          <a:prstGeom prst="rect">
            <a:avLst/>
          </a:prstGeom>
          <a:solidFill>
            <a:schemeClr val="dk1"/>
          </a:solid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1400">
                <a:highlight>
                  <a:schemeClr val="dk1"/>
                </a:highlight>
              </a:rPr>
              <a:t>  Update</a:t>
            </a:r>
            <a:endParaRPr sz="1400"/>
          </a:p>
        </p:txBody>
      </p:sp>
      <p:cxnSp>
        <p:nvCxnSpPr>
          <p:cNvPr id="994" name="Google Shape;994;p144"/>
          <p:cNvCxnSpPr>
            <a:stCxn id="993" idx="2"/>
            <a:endCxn id="991" idx="1"/>
          </p:cNvCxnSpPr>
          <p:nvPr/>
        </p:nvCxnSpPr>
        <p:spPr>
          <a:xfrm>
            <a:off x="6759494" y="861113"/>
            <a:ext cx="916200" cy="1162200"/>
          </a:xfrm>
          <a:prstGeom prst="straightConnector1">
            <a:avLst/>
          </a:prstGeom>
          <a:noFill/>
          <a:ln cap="flat" cmpd="sng" w="38100">
            <a:solidFill>
              <a:srgbClr val="FF2600"/>
            </a:solidFill>
            <a:prstDash val="solid"/>
            <a:round/>
            <a:headEnd len="med" w="med" type="none"/>
            <a:tailEnd len="med" w="med" type="triangle"/>
          </a:ln>
        </p:spPr>
      </p:cxnSp>
      <p:sp>
        <p:nvSpPr>
          <p:cNvPr id="995" name="Google Shape;995;p144"/>
          <p:cNvSpPr txBox="1"/>
          <p:nvPr>
            <p:ph idx="1" type="subTitle"/>
          </p:nvPr>
        </p:nvSpPr>
        <p:spPr>
          <a:xfrm>
            <a:off x="322631" y="2936383"/>
            <a:ext cx="4045200" cy="7938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lang="en" sz="1800">
                <a:solidFill>
                  <a:schemeClr val="dk1"/>
                </a:solidFill>
              </a:rPr>
              <a:t>Using </a:t>
            </a:r>
            <a:r>
              <a:rPr lang="en" sz="1800">
                <a:solidFill>
                  <a:srgbClr val="00FF00"/>
                </a:solidFill>
              </a:rPr>
              <a:t>observeEvent() </a:t>
            </a:r>
            <a:r>
              <a:rPr lang="en" sz="1800">
                <a:solidFill>
                  <a:schemeClr val="dk1"/>
                </a:solidFill>
              </a:rPr>
              <a:t>and </a:t>
            </a:r>
            <a:r>
              <a:rPr lang="en" sz="1800">
                <a:solidFill>
                  <a:srgbClr val="00FF00"/>
                </a:solidFill>
              </a:rPr>
              <a:t>eventReactive()</a:t>
            </a:r>
            <a:endParaRPr sz="1800">
              <a:solidFill>
                <a:srgbClr val="00FF00"/>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45"/>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Triggering or delaying a reaction </a:t>
            </a:r>
            <a:endParaRPr/>
          </a:p>
        </p:txBody>
      </p:sp>
      <p:sp>
        <p:nvSpPr>
          <p:cNvPr id="1002" name="Google Shape;1002;p145"/>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254000" lvl="0" marL="342900" rtl="0" algn="l">
              <a:lnSpc>
                <a:spcPct val="115000"/>
              </a:lnSpc>
              <a:spcBef>
                <a:spcPts val="0"/>
              </a:spcBef>
              <a:spcAft>
                <a:spcPts val="0"/>
              </a:spcAft>
              <a:buSzPts val="1400"/>
              <a:buChar char="●"/>
            </a:pPr>
            <a:r>
              <a:rPr lang="en" sz="1900"/>
              <a:t>There are two reactive functions that are highly in shiny apps.</a:t>
            </a:r>
            <a:endParaRPr sz="1900"/>
          </a:p>
          <a:p>
            <a:pPr indent="-254000" lvl="1" marL="685800" rtl="0" algn="l">
              <a:lnSpc>
                <a:spcPct val="115000"/>
              </a:lnSpc>
              <a:spcBef>
                <a:spcPts val="800"/>
              </a:spcBef>
              <a:spcAft>
                <a:spcPts val="0"/>
              </a:spcAft>
              <a:buSzPts val="1400"/>
              <a:buChar char="○"/>
            </a:pPr>
            <a:r>
              <a:rPr lang="en" sz="1500"/>
              <a:t>observeEvent() allow us to trigger a code chunk to run when a certain action takes place.</a:t>
            </a:r>
            <a:endParaRPr sz="1500"/>
          </a:p>
          <a:p>
            <a:pPr indent="-254000" lvl="1" marL="685800" rtl="0" algn="l">
              <a:lnSpc>
                <a:spcPct val="115000"/>
              </a:lnSpc>
              <a:spcBef>
                <a:spcPts val="800"/>
              </a:spcBef>
              <a:spcAft>
                <a:spcPts val="0"/>
              </a:spcAft>
              <a:buSzPts val="1400"/>
              <a:buChar char="○"/>
            </a:pPr>
            <a:r>
              <a:rPr lang="en" sz="1500"/>
              <a:t>eventReactive() creates a reactive expression after a certain action takes place.</a:t>
            </a:r>
            <a:endParaRPr sz="1500"/>
          </a:p>
          <a:p>
            <a:pPr indent="-254000" lvl="0" marL="342900" rtl="0" algn="l">
              <a:lnSpc>
                <a:spcPct val="115000"/>
              </a:lnSpc>
              <a:spcBef>
                <a:spcPts val="800"/>
              </a:spcBef>
              <a:spcAft>
                <a:spcPts val="800"/>
              </a:spcAft>
              <a:buSzPts val="1400"/>
              <a:buChar char="●"/>
            </a:pPr>
            <a:r>
              <a:rPr lang="en" sz="1900"/>
              <a:t>There are a number of ways to capture an action, but the most frequently used is with an action button.</a:t>
            </a:r>
            <a:endParaRPr sz="1900"/>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46"/>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Adding an action button</a:t>
            </a:r>
            <a:endParaRPr/>
          </a:p>
        </p:txBody>
      </p:sp>
      <p:sp>
        <p:nvSpPr>
          <p:cNvPr id="1009" name="Google Shape;1009;p146"/>
          <p:cNvSpPr txBox="1"/>
          <p:nvPr>
            <p:ph idx="1" type="body"/>
          </p:nvPr>
        </p:nvSpPr>
        <p:spPr>
          <a:xfrm>
            <a:off x="628650" y="2402719"/>
            <a:ext cx="7886700" cy="2229900"/>
          </a:xfrm>
          <a:prstGeom prst="rect">
            <a:avLst/>
          </a:prstGeom>
        </p:spPr>
        <p:txBody>
          <a:bodyPr anchorCtr="0" anchor="t" bIns="34275" lIns="68575" spcFirstLastPara="1" rIns="68575" wrap="square" tIns="34275">
            <a:normAutofit/>
          </a:bodyPr>
          <a:lstStyle/>
          <a:p>
            <a:pPr indent="-254000" lvl="0" marL="342900" rtl="0" algn="l">
              <a:lnSpc>
                <a:spcPct val="115000"/>
              </a:lnSpc>
              <a:spcBef>
                <a:spcPts val="0"/>
              </a:spcBef>
              <a:spcAft>
                <a:spcPts val="0"/>
              </a:spcAft>
              <a:buSzPts val="1400"/>
              <a:buChar char="●"/>
            </a:pPr>
            <a:r>
              <a:rPr lang="en"/>
              <a:t>We can add a clickable button as an input on the UI side of our shiny app.</a:t>
            </a:r>
            <a:endParaRPr/>
          </a:p>
          <a:p>
            <a:pPr indent="-254000" lvl="0" marL="342900" rtl="0" algn="l">
              <a:lnSpc>
                <a:spcPct val="115000"/>
              </a:lnSpc>
              <a:spcBef>
                <a:spcPts val="800"/>
              </a:spcBef>
              <a:spcAft>
                <a:spcPts val="0"/>
              </a:spcAft>
              <a:buSzPts val="1400"/>
              <a:buChar char="●"/>
            </a:pPr>
            <a:r>
              <a:rPr lang="en"/>
              <a:t>When we click on the button the input value takes on an integer values.</a:t>
            </a:r>
            <a:endParaRPr/>
          </a:p>
          <a:p>
            <a:pPr indent="-254000" lvl="0" marL="342900" rtl="0" algn="l">
              <a:lnSpc>
                <a:spcPct val="115000"/>
              </a:lnSpc>
              <a:spcBef>
                <a:spcPts val="800"/>
              </a:spcBef>
              <a:spcAft>
                <a:spcPts val="0"/>
              </a:spcAft>
              <a:buSzPts val="1400"/>
              <a:buChar char="●"/>
            </a:pPr>
            <a:r>
              <a:rPr lang="en"/>
              <a:t>Each click increases the value by one.</a:t>
            </a:r>
            <a:endParaRPr/>
          </a:p>
          <a:p>
            <a:pPr indent="-254000" lvl="0" marL="342900" rtl="0" algn="l">
              <a:lnSpc>
                <a:spcPct val="115000"/>
              </a:lnSpc>
              <a:spcBef>
                <a:spcPts val="800"/>
              </a:spcBef>
              <a:spcAft>
                <a:spcPts val="800"/>
              </a:spcAft>
              <a:buSzPts val="1400"/>
              <a:buChar char="●"/>
            </a:pPr>
            <a:r>
              <a:rPr lang="en"/>
              <a:t>The value of the action button is not useful, but we can use it within  other reactive functions to trigger actions.</a:t>
            </a:r>
            <a:endParaRPr/>
          </a:p>
        </p:txBody>
      </p:sp>
      <p:sp>
        <p:nvSpPr>
          <p:cNvPr id="1010" name="Google Shape;1010;p146"/>
          <p:cNvSpPr txBox="1"/>
          <p:nvPr/>
        </p:nvSpPr>
        <p:spPr>
          <a:xfrm>
            <a:off x="206025" y="1024069"/>
            <a:ext cx="8780100" cy="446400"/>
          </a:xfrm>
          <a:prstGeom prst="rect">
            <a:avLst/>
          </a:prstGeom>
          <a:noFill/>
          <a:ln>
            <a:noFill/>
          </a:ln>
        </p:spPr>
        <p:txBody>
          <a:bodyPr anchorCtr="0" anchor="t" bIns="68575" lIns="68575" spcFirstLastPara="1" rIns="68575" wrap="square" tIns="68575">
            <a:spAutoFit/>
          </a:bodyPr>
          <a:lstStyle/>
          <a:p>
            <a:pPr indent="0" lvl="0" marL="12700" rtl="0" algn="ctr">
              <a:lnSpc>
                <a:spcPct val="115000"/>
              </a:lnSpc>
              <a:spcBef>
                <a:spcPts val="100"/>
              </a:spcBef>
              <a:spcAft>
                <a:spcPts val="0"/>
              </a:spcAft>
              <a:buNone/>
            </a:pPr>
            <a:r>
              <a:rPr lang="en" sz="2000">
                <a:solidFill>
                  <a:schemeClr val="dk1"/>
                </a:solidFill>
                <a:latin typeface="Courier New"/>
                <a:ea typeface="Courier New"/>
                <a:cs typeface="Courier New"/>
                <a:sym typeface="Courier New"/>
              </a:rPr>
              <a:t>actionButton(inputId = "go", label = "Do it")</a:t>
            </a:r>
            <a:endParaRPr sz="2000">
              <a:solidFill>
                <a:schemeClr val="dk1"/>
              </a:solidFill>
              <a:latin typeface="Courier New"/>
              <a:ea typeface="Courier New"/>
              <a:cs typeface="Courier New"/>
              <a:sym typeface="Courier New"/>
            </a:endParaRPr>
          </a:p>
        </p:txBody>
      </p:sp>
      <p:sp>
        <p:nvSpPr>
          <p:cNvPr id="1011" name="Google Shape;1011;p146"/>
          <p:cNvSpPr/>
          <p:nvPr/>
        </p:nvSpPr>
        <p:spPr>
          <a:xfrm>
            <a:off x="1253775" y="1681613"/>
            <a:ext cx="1611900" cy="600000"/>
          </a:xfrm>
          <a:prstGeom prst="wedgeRectCallout">
            <a:avLst>
              <a:gd fmla="val 21620" name="adj1"/>
              <a:gd fmla="val -101519" name="adj2"/>
            </a:avLst>
          </a:prstGeom>
          <a:solidFill>
            <a:srgbClr val="D9D9D9"/>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1300"/>
              <a:t>input function for an action button </a:t>
            </a:r>
            <a:endParaRPr sz="1300"/>
          </a:p>
        </p:txBody>
      </p:sp>
      <p:sp>
        <p:nvSpPr>
          <p:cNvPr id="1012" name="Google Shape;1012;p146"/>
          <p:cNvSpPr/>
          <p:nvPr/>
        </p:nvSpPr>
        <p:spPr>
          <a:xfrm>
            <a:off x="3350419" y="1681613"/>
            <a:ext cx="1866300" cy="600000"/>
          </a:xfrm>
          <a:prstGeom prst="wedgeRectCallout">
            <a:avLst>
              <a:gd fmla="val 33765" name="adj1"/>
              <a:gd fmla="val -104551" name="adj2"/>
            </a:avLst>
          </a:prstGeom>
          <a:solidFill>
            <a:srgbClr val="D9D9D9"/>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1300"/>
              <a:t>name of input value</a:t>
            </a:r>
            <a:endParaRPr sz="1300"/>
          </a:p>
        </p:txBody>
      </p:sp>
      <p:sp>
        <p:nvSpPr>
          <p:cNvPr id="1013" name="Google Shape;1013;p146"/>
          <p:cNvSpPr/>
          <p:nvPr/>
        </p:nvSpPr>
        <p:spPr>
          <a:xfrm>
            <a:off x="5876456" y="1681613"/>
            <a:ext cx="1918200" cy="600000"/>
          </a:xfrm>
          <a:prstGeom prst="wedgeRectCallout">
            <a:avLst>
              <a:gd fmla="val 21620" name="adj1"/>
              <a:gd fmla="val -101519" name="adj2"/>
            </a:avLst>
          </a:prstGeom>
          <a:solidFill>
            <a:srgbClr val="D9D9D9"/>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1300"/>
              <a:t>Display text</a:t>
            </a:r>
            <a:endParaRPr sz="1300"/>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47"/>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Adding action buttons</a:t>
            </a:r>
            <a:endParaRPr/>
          </a:p>
        </p:txBody>
      </p:sp>
      <p:pic>
        <p:nvPicPr>
          <p:cNvPr id="1020" name="Google Shape;1020;p147"/>
          <p:cNvPicPr preferRelativeResize="0"/>
          <p:nvPr/>
        </p:nvPicPr>
        <p:blipFill>
          <a:blip r:embed="rId3">
            <a:alphaModFix/>
          </a:blip>
          <a:stretch>
            <a:fillRect/>
          </a:stretch>
        </p:blipFill>
        <p:spPr>
          <a:xfrm>
            <a:off x="5180419" y="1148363"/>
            <a:ext cx="3334931" cy="3484257"/>
          </a:xfrm>
          <a:prstGeom prst="rect">
            <a:avLst/>
          </a:prstGeom>
          <a:noFill/>
          <a:ln>
            <a:noFill/>
          </a:ln>
        </p:spPr>
      </p:pic>
      <p:pic>
        <p:nvPicPr>
          <p:cNvPr id="1021" name="Google Shape;1021;p147"/>
          <p:cNvPicPr preferRelativeResize="0"/>
          <p:nvPr/>
        </p:nvPicPr>
        <p:blipFill>
          <a:blip r:embed="rId4">
            <a:alphaModFix/>
          </a:blip>
          <a:stretch>
            <a:fillRect/>
          </a:stretch>
        </p:blipFill>
        <p:spPr>
          <a:xfrm>
            <a:off x="433873" y="1805334"/>
            <a:ext cx="4275749" cy="2170312"/>
          </a:xfrm>
          <a:prstGeom prst="rect">
            <a:avLst/>
          </a:prstGeom>
          <a:noFill/>
          <a:ln>
            <a:noFill/>
          </a:ln>
        </p:spPr>
      </p:pic>
      <p:cxnSp>
        <p:nvCxnSpPr>
          <p:cNvPr id="1022" name="Google Shape;1022;p147"/>
          <p:cNvCxnSpPr/>
          <p:nvPr/>
        </p:nvCxnSpPr>
        <p:spPr>
          <a:xfrm flipH="1" rot="10800000">
            <a:off x="3550388" y="2299781"/>
            <a:ext cx="1763400" cy="739200"/>
          </a:xfrm>
          <a:prstGeom prst="straightConnector1">
            <a:avLst/>
          </a:prstGeom>
          <a:noFill/>
          <a:ln cap="flat" cmpd="sng" w="28575">
            <a:solidFill>
              <a:srgbClr val="FF2600"/>
            </a:solidFill>
            <a:prstDash val="solid"/>
            <a:round/>
            <a:headEnd len="med" w="med" type="none"/>
            <a:tailEnd len="med" w="med" type="triangle"/>
          </a:ln>
        </p:spPr>
      </p:cxn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48"/>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Triggering an action with </a:t>
            </a:r>
            <a:r>
              <a:rPr lang="en">
                <a:solidFill>
                  <a:srgbClr val="00FF00"/>
                </a:solidFill>
              </a:rPr>
              <a:t>observeEvent()</a:t>
            </a:r>
            <a:endParaRPr>
              <a:solidFill>
                <a:srgbClr val="00FF00"/>
              </a:solidFill>
            </a:endParaRPr>
          </a:p>
        </p:txBody>
      </p:sp>
      <p:sp>
        <p:nvSpPr>
          <p:cNvPr id="1029" name="Google Shape;1029;p148"/>
          <p:cNvSpPr txBox="1"/>
          <p:nvPr>
            <p:ph idx="1" type="body"/>
          </p:nvPr>
        </p:nvSpPr>
        <p:spPr>
          <a:xfrm>
            <a:off x="628650" y="1369219"/>
            <a:ext cx="7886700" cy="1378800"/>
          </a:xfrm>
          <a:prstGeom prst="rect">
            <a:avLst/>
          </a:prstGeom>
        </p:spPr>
        <p:txBody>
          <a:bodyPr anchorCtr="0" anchor="t" bIns="34275" lIns="68575" spcFirstLastPara="1" rIns="68575" wrap="square" tIns="34275">
            <a:normAutofit lnSpcReduction="20000"/>
          </a:bodyPr>
          <a:lstStyle/>
          <a:p>
            <a:pPr indent="-254000" lvl="0" marL="342900" rtl="0" algn="l">
              <a:lnSpc>
                <a:spcPct val="115000"/>
              </a:lnSpc>
              <a:spcBef>
                <a:spcPts val="0"/>
              </a:spcBef>
              <a:spcAft>
                <a:spcPts val="0"/>
              </a:spcAft>
              <a:buSzPts val="1400"/>
              <a:buChar char="●"/>
            </a:pPr>
            <a:r>
              <a:rPr lang="en"/>
              <a:t>We can use </a:t>
            </a:r>
            <a:r>
              <a:rPr lang="en">
                <a:solidFill>
                  <a:srgbClr val="00FF00"/>
                </a:solidFill>
              </a:rPr>
              <a:t>observeEvent()</a:t>
            </a:r>
            <a:r>
              <a:rPr lang="en"/>
              <a:t> to watch for updates to a reactive value (i.e., a click occurs) to trigger a piece of code to run.</a:t>
            </a:r>
            <a:endParaRPr/>
          </a:p>
          <a:p>
            <a:pPr indent="-254000" lvl="0" marL="342900" rtl="0" algn="l">
              <a:lnSpc>
                <a:spcPct val="115000"/>
              </a:lnSpc>
              <a:spcBef>
                <a:spcPts val="800"/>
              </a:spcBef>
              <a:spcAft>
                <a:spcPts val="0"/>
              </a:spcAft>
              <a:buSzPts val="1400"/>
              <a:buChar char="●"/>
            </a:pPr>
            <a:r>
              <a:rPr lang="en"/>
              <a:t>We tie the observer to a reactive value (i.e, a action button input value).</a:t>
            </a:r>
            <a:endParaRPr/>
          </a:p>
          <a:p>
            <a:pPr indent="-254000" lvl="0" marL="342900" rtl="0" algn="l">
              <a:lnSpc>
                <a:spcPct val="115000"/>
              </a:lnSpc>
              <a:spcBef>
                <a:spcPts val="800"/>
              </a:spcBef>
              <a:spcAft>
                <a:spcPts val="800"/>
              </a:spcAft>
              <a:buSzPts val="1400"/>
              <a:buChar char="●"/>
            </a:pPr>
            <a:r>
              <a:rPr lang="en"/>
              <a:t>When the reactive value changes, the observer invalidates and reruns.</a:t>
            </a:r>
            <a:endParaRPr/>
          </a:p>
        </p:txBody>
      </p:sp>
      <p:sp>
        <p:nvSpPr>
          <p:cNvPr id="1030" name="Google Shape;1030;p148"/>
          <p:cNvSpPr txBox="1"/>
          <p:nvPr/>
        </p:nvSpPr>
        <p:spPr>
          <a:xfrm>
            <a:off x="-261506" y="2823919"/>
            <a:ext cx="9144000" cy="446400"/>
          </a:xfrm>
          <a:prstGeom prst="rect">
            <a:avLst/>
          </a:prstGeom>
          <a:noFill/>
          <a:ln>
            <a:noFill/>
          </a:ln>
        </p:spPr>
        <p:txBody>
          <a:bodyPr anchorCtr="0" anchor="t" bIns="68575" lIns="68575" spcFirstLastPara="1" rIns="68575" wrap="square" tIns="68575">
            <a:spAutoFit/>
          </a:bodyPr>
          <a:lstStyle/>
          <a:p>
            <a:pPr indent="0" lvl="0" marL="342900" rtl="0" algn="ctr">
              <a:lnSpc>
                <a:spcPct val="115000"/>
              </a:lnSpc>
              <a:spcBef>
                <a:spcPts val="0"/>
              </a:spcBef>
              <a:spcAft>
                <a:spcPts val="800"/>
              </a:spcAft>
              <a:buNone/>
            </a:pPr>
            <a:r>
              <a:rPr lang="en" sz="2000">
                <a:solidFill>
                  <a:schemeClr val="dk1"/>
                </a:solidFill>
                <a:latin typeface="Courier New"/>
                <a:ea typeface="Courier New"/>
                <a:cs typeface="Courier New"/>
                <a:sym typeface="Courier New"/>
              </a:rPr>
              <a:t>observeEvent(input$go, {print(input$clicks) })</a:t>
            </a:r>
            <a:endParaRPr sz="1100"/>
          </a:p>
        </p:txBody>
      </p:sp>
      <p:sp>
        <p:nvSpPr>
          <p:cNvPr id="1031" name="Google Shape;1031;p148"/>
          <p:cNvSpPr/>
          <p:nvPr/>
        </p:nvSpPr>
        <p:spPr>
          <a:xfrm>
            <a:off x="1679625" y="3837994"/>
            <a:ext cx="2078700" cy="1169700"/>
          </a:xfrm>
          <a:prstGeom prst="wedgeRoundRectCallout">
            <a:avLst>
              <a:gd fmla="val 39041" name="adj1"/>
              <a:gd fmla="val -110618"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400"/>
              <a:t>This is the reactive values that triggers the observer. </a:t>
            </a:r>
            <a:endParaRPr sz="1400"/>
          </a:p>
        </p:txBody>
      </p:sp>
      <p:sp>
        <p:nvSpPr>
          <p:cNvPr id="1032" name="Google Shape;1032;p148"/>
          <p:cNvSpPr/>
          <p:nvPr/>
        </p:nvSpPr>
        <p:spPr>
          <a:xfrm>
            <a:off x="4230731" y="3837994"/>
            <a:ext cx="3902400" cy="1169700"/>
          </a:xfrm>
          <a:prstGeom prst="wedgeRoundRectCallout">
            <a:avLst>
              <a:gd fmla="val -3992" name="adj1"/>
              <a:gd fmla="val -10077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1400"/>
              <a:t>This code runs when the observer is invalidated (i.e., the reactive value updates).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The code in the brackets is treated like we used </a:t>
            </a:r>
            <a:r>
              <a:rPr lang="en" sz="1400">
                <a:solidFill>
                  <a:srgbClr val="00FF00"/>
                </a:solidFill>
              </a:rPr>
              <a:t>isolate()</a:t>
            </a:r>
            <a:endParaRPr sz="1400">
              <a:solidFill>
                <a:srgbClr val="00FF00"/>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149"/>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Triggering an action with </a:t>
            </a:r>
            <a:r>
              <a:rPr lang="en">
                <a:solidFill>
                  <a:srgbClr val="00FF00"/>
                </a:solidFill>
              </a:rPr>
              <a:t>observeEvent()</a:t>
            </a:r>
            <a:endParaRPr>
              <a:solidFill>
                <a:srgbClr val="00FF00"/>
              </a:solidFill>
            </a:endParaRPr>
          </a:p>
        </p:txBody>
      </p:sp>
      <p:sp>
        <p:nvSpPr>
          <p:cNvPr id="1039" name="Google Shape;1039;p149"/>
          <p:cNvSpPr txBox="1"/>
          <p:nvPr>
            <p:ph idx="2" type="body"/>
          </p:nvPr>
        </p:nvSpPr>
        <p:spPr>
          <a:xfrm>
            <a:off x="46291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1200"/>
              </a:spcAft>
              <a:buNone/>
            </a:pPr>
            <a:r>
              <a:t/>
            </a:r>
            <a:endParaRPr/>
          </a:p>
        </p:txBody>
      </p:sp>
      <p:pic>
        <p:nvPicPr>
          <p:cNvPr id="1040" name="Google Shape;1040;p149"/>
          <p:cNvPicPr preferRelativeResize="0"/>
          <p:nvPr/>
        </p:nvPicPr>
        <p:blipFill>
          <a:blip r:embed="rId3">
            <a:alphaModFix/>
          </a:blip>
          <a:stretch>
            <a:fillRect/>
          </a:stretch>
        </p:blipFill>
        <p:spPr>
          <a:xfrm>
            <a:off x="598369" y="1714612"/>
            <a:ext cx="3886200" cy="2648656"/>
          </a:xfrm>
          <a:prstGeom prst="rect">
            <a:avLst/>
          </a:prstGeom>
          <a:noFill/>
          <a:ln>
            <a:noFill/>
          </a:ln>
        </p:spPr>
      </p:pic>
      <p:sp>
        <p:nvSpPr>
          <p:cNvPr id="1041" name="Google Shape;1041;p149"/>
          <p:cNvSpPr/>
          <p:nvPr/>
        </p:nvSpPr>
        <p:spPr>
          <a:xfrm>
            <a:off x="629644" y="3329831"/>
            <a:ext cx="3775200" cy="708900"/>
          </a:xfrm>
          <a:prstGeom prst="rect">
            <a:avLst/>
          </a:prstGeom>
          <a:noFill/>
          <a:ln cap="flat" cmpd="sng" w="28575">
            <a:solidFill>
              <a:srgbClr val="FF26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042" name="Google Shape;1042;p149"/>
          <p:cNvPicPr preferRelativeResize="0"/>
          <p:nvPr/>
        </p:nvPicPr>
        <p:blipFill>
          <a:blip r:embed="rId4">
            <a:alphaModFix/>
          </a:blip>
          <a:stretch>
            <a:fillRect/>
          </a:stretch>
        </p:blipFill>
        <p:spPr>
          <a:xfrm>
            <a:off x="4877438" y="1112006"/>
            <a:ext cx="3381282" cy="3817574"/>
          </a:xfrm>
          <a:prstGeom prst="rect">
            <a:avLst/>
          </a:prstGeom>
          <a:noFill/>
          <a:ln>
            <a:noFill/>
          </a:ln>
        </p:spPr>
      </p:pic>
      <p:cxnSp>
        <p:nvCxnSpPr>
          <p:cNvPr id="1043" name="Google Shape;1043;p149"/>
          <p:cNvCxnSpPr/>
          <p:nvPr/>
        </p:nvCxnSpPr>
        <p:spPr>
          <a:xfrm>
            <a:off x="4416919" y="4044881"/>
            <a:ext cx="581700" cy="678600"/>
          </a:xfrm>
          <a:prstGeom prst="straightConnector1">
            <a:avLst/>
          </a:prstGeom>
          <a:noFill/>
          <a:ln cap="flat" cmpd="sng" w="28575">
            <a:solidFill>
              <a:srgbClr val="FF2600"/>
            </a:solidFill>
            <a:prstDash val="solid"/>
            <a:round/>
            <a:headEnd len="med" w="med" type="none"/>
            <a:tailEnd len="med" w="med" type="triangle"/>
          </a:ln>
        </p:spPr>
      </p:cxn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150"/>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Delaying an action with </a:t>
            </a:r>
            <a:r>
              <a:rPr lang="en">
                <a:solidFill>
                  <a:srgbClr val="00FF00"/>
                </a:solidFill>
              </a:rPr>
              <a:t>eventReactive()</a:t>
            </a:r>
            <a:endParaRPr>
              <a:solidFill>
                <a:srgbClr val="00FF00"/>
              </a:solidFill>
            </a:endParaRPr>
          </a:p>
        </p:txBody>
      </p:sp>
      <p:sp>
        <p:nvSpPr>
          <p:cNvPr id="1050" name="Google Shape;1050;p150"/>
          <p:cNvSpPr txBox="1"/>
          <p:nvPr>
            <p:ph idx="1" type="body"/>
          </p:nvPr>
        </p:nvSpPr>
        <p:spPr>
          <a:xfrm>
            <a:off x="628650" y="1369219"/>
            <a:ext cx="7886700" cy="1378800"/>
          </a:xfrm>
          <a:prstGeom prst="rect">
            <a:avLst/>
          </a:prstGeom>
        </p:spPr>
        <p:txBody>
          <a:bodyPr anchorCtr="0" anchor="t" bIns="34275" lIns="68575" spcFirstLastPara="1" rIns="68575" wrap="square" tIns="34275">
            <a:normAutofit/>
          </a:bodyPr>
          <a:lstStyle/>
          <a:p>
            <a:pPr indent="0" lvl="0" marL="0" rtl="0" algn="l">
              <a:lnSpc>
                <a:spcPct val="115000"/>
              </a:lnSpc>
              <a:spcBef>
                <a:spcPts val="0"/>
              </a:spcBef>
              <a:spcAft>
                <a:spcPts val="800"/>
              </a:spcAft>
              <a:buNone/>
            </a:pPr>
            <a:r>
              <a:rPr lang="en"/>
              <a:t>We tie a reactive expression to delay creation until a reactive value (like the input from clicking on an update button) is satisfied.</a:t>
            </a:r>
            <a:endParaRPr/>
          </a:p>
        </p:txBody>
      </p:sp>
      <p:sp>
        <p:nvSpPr>
          <p:cNvPr id="1051" name="Google Shape;1051;p150"/>
          <p:cNvSpPr txBox="1"/>
          <p:nvPr/>
        </p:nvSpPr>
        <p:spPr>
          <a:xfrm>
            <a:off x="-204356" y="2481019"/>
            <a:ext cx="9144000" cy="446400"/>
          </a:xfrm>
          <a:prstGeom prst="rect">
            <a:avLst/>
          </a:prstGeom>
          <a:noFill/>
          <a:ln>
            <a:noFill/>
          </a:ln>
        </p:spPr>
        <p:txBody>
          <a:bodyPr anchorCtr="0" anchor="t" bIns="68575" lIns="68575" spcFirstLastPara="1" rIns="68575" wrap="square" tIns="68575">
            <a:spAutoFit/>
          </a:bodyPr>
          <a:lstStyle/>
          <a:p>
            <a:pPr indent="0" lvl="0" marL="342900" rtl="0" algn="ctr">
              <a:lnSpc>
                <a:spcPct val="115000"/>
              </a:lnSpc>
              <a:spcBef>
                <a:spcPts val="0"/>
              </a:spcBef>
              <a:spcAft>
                <a:spcPts val="800"/>
              </a:spcAft>
              <a:buNone/>
            </a:pPr>
            <a:r>
              <a:rPr lang="en" sz="2000">
                <a:solidFill>
                  <a:schemeClr val="dk1"/>
                </a:solidFill>
                <a:latin typeface="Courier New"/>
                <a:ea typeface="Courier New"/>
                <a:cs typeface="Courier New"/>
                <a:sym typeface="Courier New"/>
              </a:rPr>
              <a:t>data&lt;-eventReactive(input$go, {rnorm(input$N)})</a:t>
            </a:r>
            <a:endParaRPr sz="1100"/>
          </a:p>
        </p:txBody>
      </p:sp>
      <p:sp>
        <p:nvSpPr>
          <p:cNvPr id="1052" name="Google Shape;1052;p150"/>
          <p:cNvSpPr/>
          <p:nvPr/>
        </p:nvSpPr>
        <p:spPr>
          <a:xfrm>
            <a:off x="1736775" y="3495094"/>
            <a:ext cx="2078700" cy="1169700"/>
          </a:xfrm>
          <a:prstGeom prst="wedgeRoundRectCallout">
            <a:avLst>
              <a:gd fmla="val 39041" name="adj1"/>
              <a:gd fmla="val -110618"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400"/>
              <a:t>This is the reactive values that triggers the observer. </a:t>
            </a:r>
            <a:endParaRPr sz="1400"/>
          </a:p>
        </p:txBody>
      </p:sp>
      <p:sp>
        <p:nvSpPr>
          <p:cNvPr id="1053" name="Google Shape;1053;p150"/>
          <p:cNvSpPr/>
          <p:nvPr/>
        </p:nvSpPr>
        <p:spPr>
          <a:xfrm>
            <a:off x="4287881" y="3495094"/>
            <a:ext cx="3902400" cy="1169700"/>
          </a:xfrm>
          <a:prstGeom prst="wedgeRoundRectCallout">
            <a:avLst>
              <a:gd fmla="val -3992" name="adj1"/>
              <a:gd fmla="val -10077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1400"/>
              <a:t>This code runs when one the action takes place and created the reactive object.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The expression in the brackets is treated like we used </a:t>
            </a:r>
            <a:r>
              <a:rPr lang="en" sz="1400">
                <a:solidFill>
                  <a:srgbClr val="00FF00"/>
                </a:solidFill>
              </a:rPr>
              <a:t>isolate().</a:t>
            </a:r>
            <a:endParaRPr sz="1400">
              <a:solidFill>
                <a:srgbClr val="00FF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5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dk1"/>
              </a:buClr>
              <a:buSzPts val="3300"/>
              <a:buFont typeface="Calibri"/>
              <a:buNone/>
            </a:pPr>
            <a:r>
              <a:rPr lang="en"/>
              <a:t>Shiny apps are just R code</a:t>
            </a:r>
            <a:endParaRPr/>
          </a:p>
        </p:txBody>
      </p:sp>
      <p:sp>
        <p:nvSpPr>
          <p:cNvPr id="249" name="Google Shape;249;p52"/>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Let’s consider a task that we might tackle with some routine R coding.</a:t>
            </a:r>
            <a:endParaRPr sz="1600"/>
          </a:p>
          <a:p>
            <a:pPr indent="-266700" lvl="0" marL="342900" rtl="0" algn="l">
              <a:spcBef>
                <a:spcPts val="1200"/>
              </a:spcBef>
              <a:spcAft>
                <a:spcPts val="0"/>
              </a:spcAft>
              <a:buSzPts val="1600"/>
              <a:buChar char="●"/>
            </a:pPr>
            <a:r>
              <a:rPr lang="en" sz="1600"/>
              <a:t>We want to generate some bivariate data.</a:t>
            </a:r>
            <a:endParaRPr sz="1600"/>
          </a:p>
          <a:p>
            <a:pPr indent="-266700" lvl="0" marL="342900" rtl="0" algn="l">
              <a:spcBef>
                <a:spcPts val="0"/>
              </a:spcBef>
              <a:spcAft>
                <a:spcPts val="0"/>
              </a:spcAft>
              <a:buSzPts val="1600"/>
              <a:buChar char="●"/>
            </a:pPr>
            <a:r>
              <a:rPr lang="en" sz="1600"/>
              <a:t>We want the two variables to have a known correlation.</a:t>
            </a:r>
            <a:endParaRPr sz="1600"/>
          </a:p>
          <a:p>
            <a:pPr indent="-266700" lvl="0" marL="342900" rtl="0" algn="l">
              <a:spcBef>
                <a:spcPts val="0"/>
              </a:spcBef>
              <a:spcAft>
                <a:spcPts val="0"/>
              </a:spcAft>
              <a:buSzPts val="1600"/>
              <a:buChar char="●"/>
            </a:pPr>
            <a:r>
              <a:rPr lang="en" sz="1600"/>
              <a:t>Our desired output is a scatter plot that shows the a line of best linear fit and a confidence interval around that line. </a:t>
            </a:r>
            <a:endParaRPr sz="1600"/>
          </a:p>
        </p:txBody>
      </p:sp>
      <p:sp>
        <p:nvSpPr>
          <p:cNvPr id="250" name="Google Shape;250;p52"/>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1" name="Google Shape;251;p52"/>
          <p:cNvPicPr preferRelativeResize="0"/>
          <p:nvPr/>
        </p:nvPicPr>
        <p:blipFill>
          <a:blip r:embed="rId3">
            <a:alphaModFix/>
          </a:blip>
          <a:stretch>
            <a:fillRect/>
          </a:stretch>
        </p:blipFill>
        <p:spPr>
          <a:xfrm>
            <a:off x="4832400" y="1312181"/>
            <a:ext cx="3999824" cy="3256688"/>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151"/>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Updating an expression with eventReactive</a:t>
            </a:r>
            <a:endParaRPr/>
          </a:p>
        </p:txBody>
      </p:sp>
      <p:sp>
        <p:nvSpPr>
          <p:cNvPr id="1060" name="Google Shape;1060;p151"/>
          <p:cNvSpPr txBox="1"/>
          <p:nvPr>
            <p:ph idx="1" type="body"/>
          </p:nvPr>
        </p:nvSpPr>
        <p:spPr>
          <a:xfrm>
            <a:off x="6286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1200"/>
              </a:spcAft>
              <a:buNone/>
            </a:pPr>
            <a:r>
              <a:t/>
            </a:r>
            <a:endParaRPr/>
          </a:p>
        </p:txBody>
      </p:sp>
      <p:sp>
        <p:nvSpPr>
          <p:cNvPr id="1061" name="Google Shape;1061;p151"/>
          <p:cNvSpPr txBox="1"/>
          <p:nvPr>
            <p:ph idx="2" type="body"/>
          </p:nvPr>
        </p:nvSpPr>
        <p:spPr>
          <a:xfrm>
            <a:off x="46291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1200"/>
              </a:spcAft>
              <a:buNone/>
            </a:pPr>
            <a:r>
              <a:t/>
            </a:r>
            <a:endParaRPr/>
          </a:p>
        </p:txBody>
      </p:sp>
      <p:pic>
        <p:nvPicPr>
          <p:cNvPr id="1062" name="Google Shape;1062;p151"/>
          <p:cNvPicPr preferRelativeResize="0"/>
          <p:nvPr/>
        </p:nvPicPr>
        <p:blipFill rotWithShape="1">
          <a:blip r:embed="rId3">
            <a:alphaModFix/>
          </a:blip>
          <a:srcRect b="3456" l="0" r="0" t="0"/>
          <a:stretch/>
        </p:blipFill>
        <p:spPr>
          <a:xfrm>
            <a:off x="628650" y="1072106"/>
            <a:ext cx="3343275" cy="3724163"/>
          </a:xfrm>
          <a:prstGeom prst="rect">
            <a:avLst/>
          </a:prstGeom>
          <a:noFill/>
          <a:ln>
            <a:noFill/>
          </a:ln>
        </p:spPr>
      </p:pic>
      <p:pic>
        <p:nvPicPr>
          <p:cNvPr id="1063" name="Google Shape;1063;p151"/>
          <p:cNvPicPr preferRelativeResize="0"/>
          <p:nvPr/>
        </p:nvPicPr>
        <p:blipFill>
          <a:blip r:embed="rId4">
            <a:alphaModFix/>
          </a:blip>
          <a:stretch>
            <a:fillRect/>
          </a:stretch>
        </p:blipFill>
        <p:spPr>
          <a:xfrm>
            <a:off x="4371019" y="1072106"/>
            <a:ext cx="4314825" cy="3693319"/>
          </a:xfrm>
          <a:prstGeom prst="rect">
            <a:avLst/>
          </a:prstGeom>
          <a:noFill/>
          <a:ln>
            <a:noFill/>
          </a:ln>
        </p:spPr>
      </p:pic>
      <p:sp>
        <p:nvSpPr>
          <p:cNvPr id="1064" name="Google Shape;1064;p151"/>
          <p:cNvSpPr/>
          <p:nvPr/>
        </p:nvSpPr>
        <p:spPr>
          <a:xfrm>
            <a:off x="5144063" y="1369219"/>
            <a:ext cx="1763400" cy="191400"/>
          </a:xfrm>
          <a:prstGeom prst="roundRect">
            <a:avLst>
              <a:gd fmla="val 16667" name="adj"/>
            </a:avLst>
          </a:prstGeom>
          <a:noFill/>
          <a:ln cap="flat" cmpd="sng" w="28575">
            <a:solidFill>
              <a:srgbClr val="FF26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5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Activity 3h</a:t>
            </a:r>
            <a:endParaRPr/>
          </a:p>
        </p:txBody>
      </p:sp>
      <p:sp>
        <p:nvSpPr>
          <p:cNvPr id="1070" name="Google Shape;1070;p15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1"/>
              </a:buClr>
              <a:buSzPts val="2100"/>
              <a:buNone/>
            </a:pPr>
            <a:r>
              <a:rPr lang="en"/>
              <a:t>Let’s build on the app we started in the last activity to add an update button that will delay the generation of our plot and table. </a:t>
            </a:r>
            <a:r>
              <a:rPr lang="en" sz="1900"/>
              <a:t>Open the file “3h_task_2.r”</a:t>
            </a:r>
            <a:endParaRPr/>
          </a:p>
          <a:p>
            <a:pPr indent="-374650" lvl="1" marL="723900" rtl="0" algn="l">
              <a:lnSpc>
                <a:spcPct val="100000"/>
              </a:lnSpc>
              <a:spcBef>
                <a:spcPts val="1100"/>
              </a:spcBef>
              <a:spcAft>
                <a:spcPts val="0"/>
              </a:spcAft>
              <a:buClr>
                <a:schemeClr val="dk1"/>
              </a:buClr>
              <a:buSzPts val="1700"/>
              <a:buFont typeface="Calibri"/>
              <a:buAutoNum type="alphaLcPeriod"/>
            </a:pPr>
            <a:r>
              <a:rPr lang="en" sz="1700"/>
              <a:t>Add an update button below the other inputs in your app.</a:t>
            </a:r>
            <a:endParaRPr sz="1700"/>
          </a:p>
          <a:p>
            <a:pPr indent="-374650" lvl="1" marL="723900" rtl="0" algn="l">
              <a:lnSpc>
                <a:spcPct val="100000"/>
              </a:lnSpc>
              <a:spcBef>
                <a:spcPts val="1100"/>
              </a:spcBef>
              <a:spcAft>
                <a:spcPts val="0"/>
              </a:spcAft>
              <a:buSzPts val="1700"/>
              <a:buAutoNum type="alphaLcPeriod"/>
            </a:pPr>
            <a:r>
              <a:rPr lang="en" sz="1700"/>
              <a:t>Delay the creation of your reactive expression until the update button is clicked using eventReactive.</a:t>
            </a:r>
            <a:endParaRPr sz="1700"/>
          </a:p>
          <a:p>
            <a:pPr indent="-374650" lvl="1" marL="723900" rtl="0" algn="l">
              <a:lnSpc>
                <a:spcPct val="100000"/>
              </a:lnSpc>
              <a:spcBef>
                <a:spcPts val="1100"/>
              </a:spcBef>
              <a:spcAft>
                <a:spcPts val="0"/>
              </a:spcAft>
              <a:buSzPts val="1700"/>
              <a:buAutoNum type="alphaLcPeriod"/>
            </a:pPr>
            <a:r>
              <a:rPr lang="en" sz="1700"/>
              <a:t>Use observeEvent and renderPrint to create a printed message below your plot that says “You have updated your plot XX times” when you click the update button. </a:t>
            </a:r>
            <a:endParaRPr sz="1700"/>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15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Activity solution</a:t>
            </a:r>
            <a:endParaRPr/>
          </a:p>
        </p:txBody>
      </p:sp>
      <p:sp>
        <p:nvSpPr>
          <p:cNvPr id="1076" name="Google Shape;1076;p15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1"/>
              </a:buClr>
              <a:buSzPts val="2100"/>
              <a:buNone/>
            </a:pPr>
            <a:r>
              <a:rPr lang="en" sz="1900"/>
              <a:t>Let’s look at the solution and walk through the code </a:t>
            </a:r>
            <a:endParaRPr sz="1900"/>
          </a:p>
          <a:p>
            <a:pPr indent="0" lvl="0" marL="0" rtl="0" algn="l">
              <a:lnSpc>
                <a:spcPct val="100000"/>
              </a:lnSpc>
              <a:spcBef>
                <a:spcPts val="0"/>
              </a:spcBef>
              <a:spcAft>
                <a:spcPts val="0"/>
              </a:spcAft>
              <a:buClr>
                <a:schemeClr val="dk1"/>
              </a:buClr>
              <a:buSzPts val="2100"/>
              <a:buNone/>
            </a:pPr>
            <a:r>
              <a:t/>
            </a:r>
            <a:endParaRPr sz="1900"/>
          </a:p>
          <a:p>
            <a:pPr indent="0" lvl="0" marL="0" rtl="0" algn="l">
              <a:lnSpc>
                <a:spcPct val="100000"/>
              </a:lnSpc>
              <a:spcBef>
                <a:spcPts val="0"/>
              </a:spcBef>
              <a:spcAft>
                <a:spcPts val="0"/>
              </a:spcAft>
              <a:buClr>
                <a:schemeClr val="dk1"/>
              </a:buClr>
              <a:buSzPts val="2100"/>
              <a:buNone/>
            </a:pPr>
            <a:r>
              <a:rPr lang="en" sz="1900"/>
              <a:t>Open the file “3h_task_2_solution.r”</a:t>
            </a:r>
            <a:endParaRPr sz="1500"/>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154"/>
          <p:cNvSpPr txBox="1"/>
          <p:nvPr>
            <p:ph type="title"/>
          </p:nvPr>
        </p:nvSpPr>
        <p:spPr>
          <a:xfrm>
            <a:off x="265500" y="947411"/>
            <a:ext cx="4045200" cy="3217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Creating your own reactive values with an input</a:t>
            </a:r>
            <a:endParaRPr/>
          </a:p>
        </p:txBody>
      </p:sp>
      <p:sp>
        <p:nvSpPr>
          <p:cNvPr id="1083" name="Google Shape;1083;p154"/>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sz="2800">
                <a:solidFill>
                  <a:srgbClr val="00FF00"/>
                </a:solidFill>
              </a:rPr>
              <a:t>reactiveValues()</a:t>
            </a:r>
            <a:endParaRPr sz="2800">
              <a:solidFill>
                <a:srgbClr val="00FF00"/>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55"/>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lnSpc>
                <a:spcPct val="115000"/>
              </a:lnSpc>
              <a:spcBef>
                <a:spcPts val="0"/>
              </a:spcBef>
              <a:spcAft>
                <a:spcPts val="0"/>
              </a:spcAft>
              <a:buNone/>
            </a:pPr>
            <a:r>
              <a:rPr lang="en"/>
              <a:t>Using </a:t>
            </a:r>
            <a:r>
              <a:rPr lang="en">
                <a:solidFill>
                  <a:srgbClr val="00FF00"/>
                </a:solidFill>
              </a:rPr>
              <a:t>reactiveValues()</a:t>
            </a:r>
            <a:endParaRPr>
              <a:solidFill>
                <a:srgbClr val="00FF00"/>
              </a:solidFill>
            </a:endParaRPr>
          </a:p>
        </p:txBody>
      </p:sp>
      <p:sp>
        <p:nvSpPr>
          <p:cNvPr id="1090" name="Google Shape;1090;p155"/>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266700" lvl="0" marL="342900" rtl="0" algn="l">
              <a:lnSpc>
                <a:spcPct val="115000"/>
              </a:lnSpc>
              <a:spcBef>
                <a:spcPts val="800"/>
              </a:spcBef>
              <a:spcAft>
                <a:spcPts val="0"/>
              </a:spcAft>
              <a:buSzPts val="1600"/>
              <a:buChar char="●"/>
            </a:pPr>
            <a:r>
              <a:rPr lang="en" sz="2000"/>
              <a:t>Shiny applications often rely on user specified values gathered through our input widgets </a:t>
            </a:r>
            <a:endParaRPr sz="2000"/>
          </a:p>
          <a:p>
            <a:pPr indent="-266700" lvl="0" marL="342900" rtl="0" algn="l">
              <a:lnSpc>
                <a:spcPct val="115000"/>
              </a:lnSpc>
              <a:spcBef>
                <a:spcPts val="0"/>
              </a:spcBef>
              <a:spcAft>
                <a:spcPts val="0"/>
              </a:spcAft>
              <a:buSzPts val="1600"/>
              <a:buChar char="●"/>
            </a:pPr>
            <a:r>
              <a:rPr lang="en" sz="2000"/>
              <a:t>Inputs cannot be overwritten programmatically, but this might be handy to do sometimes.</a:t>
            </a:r>
            <a:endParaRPr sz="2000"/>
          </a:p>
          <a:p>
            <a:pPr indent="-266700" lvl="0" marL="342900" rtl="0" algn="l">
              <a:lnSpc>
                <a:spcPct val="115000"/>
              </a:lnSpc>
              <a:spcBef>
                <a:spcPts val="0"/>
              </a:spcBef>
              <a:spcAft>
                <a:spcPts val="0"/>
              </a:spcAft>
              <a:buSzPts val="1600"/>
              <a:buChar char="●"/>
            </a:pPr>
            <a:r>
              <a:rPr lang="en" sz="2000"/>
              <a:t>We can use </a:t>
            </a:r>
            <a:r>
              <a:rPr lang="en" sz="2000">
                <a:solidFill>
                  <a:srgbClr val="00FF00"/>
                </a:solidFill>
              </a:rPr>
              <a:t>reactiveValues()</a:t>
            </a:r>
            <a:r>
              <a:rPr lang="en" sz="2000"/>
              <a:t> to create list of objects, not specified by the user, than can be used within a reactive context and manipulated programmatically. </a:t>
            </a:r>
            <a:endParaRPr sz="2000"/>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156"/>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One last useful input: inFile </a:t>
            </a:r>
            <a:endParaRPr/>
          </a:p>
        </p:txBody>
      </p:sp>
      <p:sp>
        <p:nvSpPr>
          <p:cNvPr id="1097" name="Google Shape;1097;p156"/>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254000" lvl="0" marL="342900" rtl="0" algn="l">
              <a:lnSpc>
                <a:spcPct val="115000"/>
              </a:lnSpc>
              <a:spcBef>
                <a:spcPts val="800"/>
              </a:spcBef>
              <a:spcAft>
                <a:spcPts val="0"/>
              </a:spcAft>
              <a:buSzPts val="1400"/>
              <a:buChar char="●"/>
            </a:pPr>
            <a:r>
              <a:rPr lang="en"/>
              <a:t>We can us inFile on the ui side to navigate to and import external data files</a:t>
            </a:r>
            <a:endParaRPr/>
          </a:p>
          <a:p>
            <a:pPr indent="-254000" lvl="0" marL="342900" rtl="0" algn="l">
              <a:lnSpc>
                <a:spcPct val="115000"/>
              </a:lnSpc>
              <a:spcBef>
                <a:spcPts val="800"/>
              </a:spcBef>
              <a:spcAft>
                <a:spcPts val="0"/>
              </a:spcAft>
              <a:buSzPts val="1400"/>
              <a:buChar char="●"/>
            </a:pPr>
            <a:r>
              <a:rPr lang="en"/>
              <a:t>inFile creates a set of reactive values  with these elements</a:t>
            </a:r>
            <a:endParaRPr/>
          </a:p>
          <a:p>
            <a:pPr indent="-254000" lvl="1" marL="685800" rtl="0" algn="l">
              <a:lnSpc>
                <a:spcPct val="115000"/>
              </a:lnSpc>
              <a:spcBef>
                <a:spcPts val="800"/>
              </a:spcBef>
              <a:spcAft>
                <a:spcPts val="0"/>
              </a:spcAft>
              <a:buSzPts val="1400"/>
              <a:buChar char="○"/>
            </a:pPr>
            <a:r>
              <a:rPr lang="en"/>
              <a:t>name (the file name)</a:t>
            </a:r>
            <a:endParaRPr/>
          </a:p>
          <a:p>
            <a:pPr indent="-254000" lvl="1" marL="685800" rtl="0" algn="l">
              <a:lnSpc>
                <a:spcPct val="115000"/>
              </a:lnSpc>
              <a:spcBef>
                <a:spcPts val="800"/>
              </a:spcBef>
              <a:spcAft>
                <a:spcPts val="0"/>
              </a:spcAft>
              <a:buSzPts val="1400"/>
              <a:buChar char="○"/>
            </a:pPr>
            <a:r>
              <a:rPr lang="en"/>
              <a:t>size (uploaded file size)</a:t>
            </a:r>
            <a:endParaRPr/>
          </a:p>
          <a:p>
            <a:pPr indent="-254000" lvl="1" marL="685800" rtl="0" algn="l">
              <a:lnSpc>
                <a:spcPct val="115000"/>
              </a:lnSpc>
              <a:spcBef>
                <a:spcPts val="800"/>
              </a:spcBef>
              <a:spcAft>
                <a:spcPts val="0"/>
              </a:spcAft>
              <a:buSzPts val="1400"/>
              <a:buChar char="○"/>
            </a:pPr>
            <a:r>
              <a:rPr lang="en"/>
              <a:t>type</a:t>
            </a:r>
            <a:endParaRPr/>
          </a:p>
          <a:p>
            <a:pPr indent="-254000" lvl="1" marL="685800" rtl="0" algn="l">
              <a:lnSpc>
                <a:spcPct val="115000"/>
              </a:lnSpc>
              <a:spcBef>
                <a:spcPts val="800"/>
              </a:spcBef>
              <a:spcAft>
                <a:spcPts val="0"/>
              </a:spcAft>
              <a:buSzPts val="1400"/>
              <a:buChar char="○"/>
            </a:pPr>
            <a:r>
              <a:rPr lang="en"/>
              <a:t>datapath(the path to a temp file created on upload)</a:t>
            </a:r>
            <a:endParaRPr/>
          </a:p>
          <a:p>
            <a:pPr indent="-254000" lvl="0" marL="342900" rtl="0" algn="l">
              <a:lnSpc>
                <a:spcPct val="115000"/>
              </a:lnSpc>
              <a:spcBef>
                <a:spcPts val="800"/>
              </a:spcBef>
              <a:spcAft>
                <a:spcPts val="800"/>
              </a:spcAft>
              <a:buSzPts val="1400"/>
              <a:buChar char="●"/>
            </a:pPr>
            <a:r>
              <a:rPr lang="en"/>
              <a:t>The values are used on the server side in reactive functions.  </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57"/>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An short example of reactiveValues and InFile</a:t>
            </a:r>
            <a:endParaRPr/>
          </a:p>
        </p:txBody>
      </p:sp>
      <p:pic>
        <p:nvPicPr>
          <p:cNvPr id="1104" name="Google Shape;1104;p157"/>
          <p:cNvPicPr preferRelativeResize="0"/>
          <p:nvPr/>
        </p:nvPicPr>
        <p:blipFill>
          <a:blip r:embed="rId3">
            <a:alphaModFix/>
          </a:blip>
          <a:stretch>
            <a:fillRect/>
          </a:stretch>
        </p:blipFill>
        <p:spPr>
          <a:xfrm>
            <a:off x="1502344" y="1439569"/>
            <a:ext cx="5993681" cy="3263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5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
              <a:t>Simple R code</a:t>
            </a:r>
            <a:endParaRPr/>
          </a:p>
        </p:txBody>
      </p:sp>
      <p:pic>
        <p:nvPicPr>
          <p:cNvPr id="258" name="Google Shape;258;p53"/>
          <p:cNvPicPr preferRelativeResize="0"/>
          <p:nvPr/>
        </p:nvPicPr>
        <p:blipFill>
          <a:blip r:embed="rId3">
            <a:alphaModFix/>
          </a:blip>
          <a:stretch>
            <a:fillRect/>
          </a:stretch>
        </p:blipFill>
        <p:spPr>
          <a:xfrm>
            <a:off x="4832400" y="1312181"/>
            <a:ext cx="3999824" cy="3256688"/>
          </a:xfrm>
          <a:prstGeom prst="rect">
            <a:avLst/>
          </a:prstGeom>
          <a:noFill/>
          <a:ln>
            <a:noFill/>
          </a:ln>
        </p:spPr>
      </p:pic>
      <p:pic>
        <p:nvPicPr>
          <p:cNvPr id="259" name="Google Shape;259;p53"/>
          <p:cNvPicPr preferRelativeResize="0"/>
          <p:nvPr/>
        </p:nvPicPr>
        <p:blipFill>
          <a:blip r:embed="rId4">
            <a:alphaModFix/>
          </a:blip>
          <a:stretch>
            <a:fillRect/>
          </a:stretch>
        </p:blipFill>
        <p:spPr>
          <a:xfrm>
            <a:off x="286978" y="1359056"/>
            <a:ext cx="4049269" cy="316293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5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
              <a:t>As a function</a:t>
            </a:r>
            <a:endParaRPr/>
          </a:p>
        </p:txBody>
      </p:sp>
      <p:sp>
        <p:nvSpPr>
          <p:cNvPr id="266" name="Google Shape;266;p5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273050" lvl="0" marL="342900" rtl="0" algn="l">
              <a:spcBef>
                <a:spcPts val="0"/>
              </a:spcBef>
              <a:spcAft>
                <a:spcPts val="0"/>
              </a:spcAft>
              <a:buSzPts val="1700"/>
              <a:buChar char="●"/>
            </a:pPr>
            <a:r>
              <a:rPr lang="en" sz="1700"/>
              <a:t>If we wanted to simulate data with new parameters, we’d have to change our inputs and rerun the code.</a:t>
            </a:r>
            <a:endParaRPr sz="1700"/>
          </a:p>
          <a:p>
            <a:pPr indent="-273050" lvl="0" marL="342900" rtl="0" algn="l">
              <a:spcBef>
                <a:spcPts val="800"/>
              </a:spcBef>
              <a:spcAft>
                <a:spcPts val="800"/>
              </a:spcAft>
              <a:buSzPts val="1700"/>
              <a:buChar char="●"/>
            </a:pPr>
            <a:r>
              <a:rPr lang="en" sz="1700"/>
              <a:t>If this was task we would need to run repeatedly or we wanted to incorporate it into some larger context, we might turn it into a function.</a:t>
            </a:r>
            <a:endParaRPr sz="1700"/>
          </a:p>
        </p:txBody>
      </p:sp>
      <p:pic>
        <p:nvPicPr>
          <p:cNvPr id="267" name="Google Shape;267;p54"/>
          <p:cNvPicPr preferRelativeResize="0"/>
          <p:nvPr/>
        </p:nvPicPr>
        <p:blipFill>
          <a:blip r:embed="rId3">
            <a:alphaModFix/>
          </a:blip>
          <a:stretch>
            <a:fillRect/>
          </a:stretch>
        </p:blipFill>
        <p:spPr>
          <a:xfrm>
            <a:off x="311700" y="1413553"/>
            <a:ext cx="3999824" cy="289423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5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
              <a:t>As a function</a:t>
            </a:r>
            <a:endParaRPr/>
          </a:p>
        </p:txBody>
      </p:sp>
      <p:sp>
        <p:nvSpPr>
          <p:cNvPr id="274" name="Google Shape;274;p5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342900" rtl="0" algn="l">
              <a:spcBef>
                <a:spcPts val="0"/>
              </a:spcBef>
              <a:spcAft>
                <a:spcPts val="1200"/>
              </a:spcAft>
              <a:buNone/>
            </a:pPr>
            <a:r>
              <a:t/>
            </a:r>
            <a:endParaRPr sz="1600"/>
          </a:p>
        </p:txBody>
      </p:sp>
      <p:sp>
        <p:nvSpPr>
          <p:cNvPr id="275" name="Google Shape;275;p55"/>
          <p:cNvSpPr txBox="1"/>
          <p:nvPr>
            <p:ph idx="2" type="body"/>
          </p:nvPr>
        </p:nvSpPr>
        <p:spPr>
          <a:xfrm>
            <a:off x="4832400" y="1129038"/>
            <a:ext cx="3999900" cy="3416400"/>
          </a:xfrm>
          <a:prstGeom prst="rect">
            <a:avLst/>
          </a:prstGeom>
        </p:spPr>
        <p:txBody>
          <a:bodyPr anchorCtr="0" anchor="t" bIns="91425" lIns="91425" spcFirstLastPara="1" rIns="91425" wrap="square" tIns="91425">
            <a:normAutofit/>
          </a:bodyPr>
          <a:lstStyle/>
          <a:p>
            <a:pPr indent="-273050" lvl="0" marL="342900" rtl="0" algn="l">
              <a:spcBef>
                <a:spcPts val="0"/>
              </a:spcBef>
              <a:spcAft>
                <a:spcPts val="0"/>
              </a:spcAft>
              <a:buSzPts val="1700"/>
              <a:buChar char="●"/>
            </a:pPr>
            <a:r>
              <a:rPr lang="en" sz="1700"/>
              <a:t>As a function, we can easily manipulate our arguments to produce plots.</a:t>
            </a:r>
            <a:endParaRPr sz="1700"/>
          </a:p>
          <a:p>
            <a:pPr indent="-273050" lvl="0" marL="342900" rtl="0" algn="l">
              <a:spcBef>
                <a:spcPts val="800"/>
              </a:spcBef>
              <a:spcAft>
                <a:spcPts val="0"/>
              </a:spcAft>
              <a:buSzPts val="1700"/>
              <a:buChar char="●"/>
            </a:pPr>
            <a:r>
              <a:rPr lang="en" sz="1700"/>
              <a:t>We could embed and use the function in other code.</a:t>
            </a:r>
            <a:endParaRPr sz="1700"/>
          </a:p>
          <a:p>
            <a:pPr indent="-273050" lvl="0" marL="342900" rtl="0" algn="l">
              <a:spcBef>
                <a:spcPts val="800"/>
              </a:spcBef>
              <a:spcAft>
                <a:spcPts val="0"/>
              </a:spcAft>
              <a:buSzPts val="1700"/>
              <a:buChar char="●"/>
            </a:pPr>
            <a:r>
              <a:rPr lang="en" sz="1700"/>
              <a:t>We would be actively working within R.</a:t>
            </a:r>
            <a:endParaRPr sz="1700"/>
          </a:p>
          <a:p>
            <a:pPr indent="-273050" lvl="0" marL="342900" rtl="0" algn="l">
              <a:spcBef>
                <a:spcPts val="800"/>
              </a:spcBef>
              <a:spcAft>
                <a:spcPts val="800"/>
              </a:spcAft>
              <a:buSzPts val="1700"/>
              <a:buChar char="●"/>
            </a:pPr>
            <a:r>
              <a:rPr lang="en" sz="1700"/>
              <a:t>We would need to execute the code repeatedly to see new plots.</a:t>
            </a:r>
            <a:endParaRPr sz="1700"/>
          </a:p>
        </p:txBody>
      </p:sp>
      <p:pic>
        <p:nvPicPr>
          <p:cNvPr id="276" name="Google Shape;276;p55"/>
          <p:cNvPicPr preferRelativeResize="0"/>
          <p:nvPr/>
        </p:nvPicPr>
        <p:blipFill rotWithShape="1">
          <a:blip r:embed="rId3">
            <a:alphaModFix/>
          </a:blip>
          <a:srcRect b="0" l="0" r="33665" t="15754"/>
          <a:stretch/>
        </p:blipFill>
        <p:spPr>
          <a:xfrm>
            <a:off x="311700" y="1657762"/>
            <a:ext cx="3999826" cy="210785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5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
              <a:t>As a function</a:t>
            </a:r>
            <a:endParaRPr/>
          </a:p>
        </p:txBody>
      </p:sp>
      <p:sp>
        <p:nvSpPr>
          <p:cNvPr id="283" name="Google Shape;283;p5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342900" rtl="0" algn="l">
              <a:spcBef>
                <a:spcPts val="0"/>
              </a:spcBef>
              <a:spcAft>
                <a:spcPts val="1200"/>
              </a:spcAft>
              <a:buNone/>
            </a:pPr>
            <a:r>
              <a:t/>
            </a:r>
            <a:endParaRPr sz="1600"/>
          </a:p>
        </p:txBody>
      </p:sp>
      <p:pic>
        <p:nvPicPr>
          <p:cNvPr id="284" name="Google Shape;284;p56"/>
          <p:cNvPicPr preferRelativeResize="0"/>
          <p:nvPr/>
        </p:nvPicPr>
        <p:blipFill rotWithShape="1">
          <a:blip r:embed="rId3">
            <a:alphaModFix/>
          </a:blip>
          <a:srcRect b="0" l="0" r="33665" t="15754"/>
          <a:stretch/>
        </p:blipFill>
        <p:spPr>
          <a:xfrm>
            <a:off x="311700" y="1657762"/>
            <a:ext cx="3999826" cy="2107852"/>
          </a:xfrm>
          <a:prstGeom prst="rect">
            <a:avLst/>
          </a:prstGeom>
          <a:noFill/>
          <a:ln>
            <a:noFill/>
          </a:ln>
        </p:spPr>
      </p:pic>
      <p:sp>
        <p:nvSpPr>
          <p:cNvPr id="285" name="Google Shape;285;p56"/>
          <p:cNvSpPr/>
          <p:nvPr/>
        </p:nvSpPr>
        <p:spPr>
          <a:xfrm>
            <a:off x="197213" y="1611300"/>
            <a:ext cx="3986400" cy="572700"/>
          </a:xfrm>
          <a:prstGeom prst="rect">
            <a:avLst/>
          </a:prstGeom>
          <a:noFill/>
          <a:ln cap="flat" cmpd="sng" w="76200">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pic>
        <p:nvPicPr>
          <p:cNvPr id="286" name="Google Shape;286;p56"/>
          <p:cNvPicPr preferRelativeResize="0"/>
          <p:nvPr/>
        </p:nvPicPr>
        <p:blipFill>
          <a:blip r:embed="rId4">
            <a:alphaModFix/>
          </a:blip>
          <a:stretch>
            <a:fillRect/>
          </a:stretch>
        </p:blipFill>
        <p:spPr>
          <a:xfrm>
            <a:off x="4425825" y="1131950"/>
            <a:ext cx="4603874" cy="345131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5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
              <a:t>As a function</a:t>
            </a:r>
            <a:endParaRPr/>
          </a:p>
        </p:txBody>
      </p:sp>
      <p:sp>
        <p:nvSpPr>
          <p:cNvPr id="293" name="Google Shape;293;p5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342900" rtl="0" algn="l">
              <a:spcBef>
                <a:spcPts val="0"/>
              </a:spcBef>
              <a:spcAft>
                <a:spcPts val="1200"/>
              </a:spcAft>
              <a:buNone/>
            </a:pPr>
            <a:r>
              <a:t/>
            </a:r>
            <a:endParaRPr sz="1600"/>
          </a:p>
        </p:txBody>
      </p:sp>
      <p:pic>
        <p:nvPicPr>
          <p:cNvPr id="294" name="Google Shape;294;p57"/>
          <p:cNvPicPr preferRelativeResize="0"/>
          <p:nvPr/>
        </p:nvPicPr>
        <p:blipFill rotWithShape="1">
          <a:blip r:embed="rId3">
            <a:alphaModFix/>
          </a:blip>
          <a:srcRect b="0" l="0" r="33665" t="15754"/>
          <a:stretch/>
        </p:blipFill>
        <p:spPr>
          <a:xfrm>
            <a:off x="311700" y="1657762"/>
            <a:ext cx="3999826" cy="2107852"/>
          </a:xfrm>
          <a:prstGeom prst="rect">
            <a:avLst/>
          </a:prstGeom>
          <a:noFill/>
          <a:ln>
            <a:noFill/>
          </a:ln>
        </p:spPr>
      </p:pic>
      <p:sp>
        <p:nvSpPr>
          <p:cNvPr id="295" name="Google Shape;295;p57"/>
          <p:cNvSpPr/>
          <p:nvPr/>
        </p:nvSpPr>
        <p:spPr>
          <a:xfrm>
            <a:off x="221456" y="2392481"/>
            <a:ext cx="3986400" cy="572700"/>
          </a:xfrm>
          <a:prstGeom prst="rect">
            <a:avLst/>
          </a:prstGeom>
          <a:noFill/>
          <a:ln cap="flat" cmpd="sng" w="76200">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296" name="Google Shape;296;p57"/>
          <p:cNvPicPr preferRelativeResize="0"/>
          <p:nvPr/>
        </p:nvPicPr>
        <p:blipFill>
          <a:blip r:embed="rId4">
            <a:alphaModFix/>
          </a:blip>
          <a:stretch>
            <a:fillRect/>
          </a:stretch>
        </p:blipFill>
        <p:spPr>
          <a:xfrm>
            <a:off x="4425825" y="1131950"/>
            <a:ext cx="4603874" cy="345131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
              <a:t>As a function</a:t>
            </a:r>
            <a:endParaRPr/>
          </a:p>
        </p:txBody>
      </p:sp>
      <p:sp>
        <p:nvSpPr>
          <p:cNvPr id="303" name="Google Shape;303;p58"/>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342900" rtl="0" algn="l">
              <a:spcBef>
                <a:spcPts val="0"/>
              </a:spcBef>
              <a:spcAft>
                <a:spcPts val="1200"/>
              </a:spcAft>
              <a:buNone/>
            </a:pPr>
            <a:r>
              <a:t/>
            </a:r>
            <a:endParaRPr sz="1600"/>
          </a:p>
        </p:txBody>
      </p:sp>
      <p:pic>
        <p:nvPicPr>
          <p:cNvPr id="304" name="Google Shape;304;p58"/>
          <p:cNvPicPr preferRelativeResize="0"/>
          <p:nvPr/>
        </p:nvPicPr>
        <p:blipFill rotWithShape="1">
          <a:blip r:embed="rId3">
            <a:alphaModFix/>
          </a:blip>
          <a:srcRect b="0" l="0" r="33665" t="15754"/>
          <a:stretch/>
        </p:blipFill>
        <p:spPr>
          <a:xfrm>
            <a:off x="311700" y="1657762"/>
            <a:ext cx="3999826" cy="2107852"/>
          </a:xfrm>
          <a:prstGeom prst="rect">
            <a:avLst/>
          </a:prstGeom>
          <a:noFill/>
          <a:ln>
            <a:noFill/>
          </a:ln>
        </p:spPr>
      </p:pic>
      <p:pic>
        <p:nvPicPr>
          <p:cNvPr id="305" name="Google Shape;305;p58"/>
          <p:cNvPicPr preferRelativeResize="0"/>
          <p:nvPr/>
        </p:nvPicPr>
        <p:blipFill>
          <a:blip r:embed="rId4">
            <a:alphaModFix/>
          </a:blip>
          <a:stretch>
            <a:fillRect/>
          </a:stretch>
        </p:blipFill>
        <p:spPr>
          <a:xfrm>
            <a:off x="4436381" y="1131950"/>
            <a:ext cx="4593318" cy="3443401"/>
          </a:xfrm>
          <a:prstGeom prst="rect">
            <a:avLst/>
          </a:prstGeom>
          <a:noFill/>
          <a:ln>
            <a:noFill/>
          </a:ln>
        </p:spPr>
      </p:pic>
      <p:sp>
        <p:nvSpPr>
          <p:cNvPr id="306" name="Google Shape;306;p58"/>
          <p:cNvSpPr/>
          <p:nvPr/>
        </p:nvSpPr>
        <p:spPr>
          <a:xfrm>
            <a:off x="232144" y="3141338"/>
            <a:ext cx="3986400" cy="572700"/>
          </a:xfrm>
          <a:prstGeom prst="rect">
            <a:avLst/>
          </a:prstGeom>
          <a:noFill/>
          <a:ln cap="flat" cmpd="sng" w="76200">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9"/>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lang="en"/>
              <a:t>The same task...but as a Shiny app</a:t>
            </a:r>
            <a:endParaRPr/>
          </a:p>
        </p:txBody>
      </p:sp>
      <p:sp>
        <p:nvSpPr>
          <p:cNvPr id="313" name="Google Shape;313;p59"/>
          <p:cNvSpPr txBox="1"/>
          <p:nvPr>
            <p:ph idx="1" type="body"/>
          </p:nvPr>
        </p:nvSpPr>
        <p:spPr>
          <a:xfrm>
            <a:off x="628650" y="1339631"/>
            <a:ext cx="7886700" cy="3263400"/>
          </a:xfrm>
          <a:prstGeom prst="rect">
            <a:avLst/>
          </a:prstGeom>
        </p:spPr>
        <p:txBody>
          <a:bodyPr anchorCtr="0" anchor="t" bIns="34275" lIns="68575" spcFirstLastPara="1" rIns="68575" wrap="square" tIns="34275">
            <a:normAutofit/>
          </a:bodyPr>
          <a:lstStyle/>
          <a:p>
            <a:pPr indent="-298450" lvl="0" marL="342900" rtl="0" algn="l">
              <a:lnSpc>
                <a:spcPct val="115000"/>
              </a:lnSpc>
              <a:spcBef>
                <a:spcPts val="800"/>
              </a:spcBef>
              <a:spcAft>
                <a:spcPts val="0"/>
              </a:spcAft>
              <a:buSzPts val="2100"/>
              <a:buChar char="●"/>
            </a:pPr>
            <a:r>
              <a:rPr lang="en" sz="2100"/>
              <a:t>We can use the same base code to create a Shiny app.</a:t>
            </a:r>
            <a:endParaRPr sz="2100"/>
          </a:p>
          <a:p>
            <a:pPr indent="-279400" lvl="1" marL="1028700" rtl="0" algn="l">
              <a:lnSpc>
                <a:spcPct val="115000"/>
              </a:lnSpc>
              <a:spcBef>
                <a:spcPts val="800"/>
              </a:spcBef>
              <a:spcAft>
                <a:spcPts val="0"/>
              </a:spcAft>
              <a:buSzPts val="1800"/>
              <a:buChar char="○"/>
            </a:pPr>
            <a:r>
              <a:rPr lang="en" sz="1800"/>
              <a:t>The app can rerun the simulation and generate a new plot without executing the code over and over.</a:t>
            </a:r>
            <a:endParaRPr sz="1800"/>
          </a:p>
          <a:p>
            <a:pPr indent="-279400" lvl="1" marL="1028700" rtl="0" algn="l">
              <a:lnSpc>
                <a:spcPct val="115000"/>
              </a:lnSpc>
              <a:spcBef>
                <a:spcPts val="800"/>
              </a:spcBef>
              <a:spcAft>
                <a:spcPts val="0"/>
              </a:spcAft>
              <a:buSzPts val="1800"/>
              <a:buChar char="○"/>
            </a:pPr>
            <a:r>
              <a:rPr lang="en" sz="1800"/>
              <a:t>We can make the simulation interactive--as we manipulate the inputs, we can see changes in the output</a:t>
            </a:r>
            <a:endParaRPr sz="1800"/>
          </a:p>
          <a:p>
            <a:pPr indent="-298450" lvl="0" marL="342900" rtl="0" algn="l">
              <a:lnSpc>
                <a:spcPct val="115000"/>
              </a:lnSpc>
              <a:spcBef>
                <a:spcPts val="800"/>
              </a:spcBef>
              <a:spcAft>
                <a:spcPts val="800"/>
              </a:spcAft>
              <a:buSzPts val="2100"/>
              <a:buChar char="●"/>
            </a:pPr>
            <a:r>
              <a:rPr lang="en" sz="2100"/>
              <a:t>Let’s check out the app version of this task (0_simpleApp.r)</a:t>
            </a:r>
            <a:endParaRPr b="1" sz="2100">
              <a:solidFill>
                <a:srgbClr val="00FF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Peeking under the hood</a:t>
            </a:r>
            <a:endParaRPr/>
          </a:p>
        </p:txBody>
      </p:sp>
      <p:pic>
        <p:nvPicPr>
          <p:cNvPr id="320" name="Google Shape;320;p60"/>
          <p:cNvPicPr preferRelativeResize="0"/>
          <p:nvPr/>
        </p:nvPicPr>
        <p:blipFill>
          <a:blip r:embed="rId3">
            <a:alphaModFix/>
          </a:blip>
          <a:stretch>
            <a:fillRect/>
          </a:stretch>
        </p:blipFill>
        <p:spPr>
          <a:xfrm>
            <a:off x="753666" y="1246584"/>
            <a:ext cx="7636669" cy="2650331"/>
          </a:xfrm>
          <a:prstGeom prst="rect">
            <a:avLst/>
          </a:prstGeom>
          <a:noFill/>
          <a:ln>
            <a:noFill/>
          </a:ln>
        </p:spPr>
      </p:pic>
      <p:sp>
        <p:nvSpPr>
          <p:cNvPr id="321" name="Google Shape;321;p60"/>
          <p:cNvSpPr/>
          <p:nvPr/>
        </p:nvSpPr>
        <p:spPr>
          <a:xfrm>
            <a:off x="651263" y="1403438"/>
            <a:ext cx="1650300" cy="572700"/>
          </a:xfrm>
          <a:prstGeom prst="rect">
            <a:avLst/>
          </a:prstGeom>
          <a:noFill/>
          <a:ln cap="flat" cmpd="sng" w="76200">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322" name="Google Shape;322;p60"/>
          <p:cNvSpPr/>
          <p:nvPr/>
        </p:nvSpPr>
        <p:spPr>
          <a:xfrm>
            <a:off x="2938088" y="2392481"/>
            <a:ext cx="495600" cy="532800"/>
          </a:xfrm>
          <a:prstGeom prst="rect">
            <a:avLst/>
          </a:prstGeom>
          <a:noFill/>
          <a:ln cap="flat" cmpd="sng" w="76200">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3" name="Google Shape;323;p60"/>
          <p:cNvSpPr/>
          <p:nvPr/>
        </p:nvSpPr>
        <p:spPr>
          <a:xfrm>
            <a:off x="780356" y="1938975"/>
            <a:ext cx="1987500" cy="1995000"/>
          </a:xfrm>
          <a:prstGeom prst="rect">
            <a:avLst/>
          </a:prstGeom>
          <a:noFill/>
          <a:ln cap="flat" cmpd="sng" w="76200">
            <a:solidFill>
              <a:srgbClr val="00FF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4" name="Google Shape;324;p60"/>
          <p:cNvSpPr/>
          <p:nvPr/>
        </p:nvSpPr>
        <p:spPr>
          <a:xfrm>
            <a:off x="3530138" y="2264625"/>
            <a:ext cx="4762500" cy="754800"/>
          </a:xfrm>
          <a:prstGeom prst="rect">
            <a:avLst/>
          </a:prstGeom>
          <a:noFill/>
          <a:ln cap="flat" cmpd="sng" w="76200">
            <a:solidFill>
              <a:srgbClr val="00FF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par>
                                <p:cTn fill="hold" nodeType="with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100"/>
                                        <p:tgtEl>
                                          <p:spTgt spid="321"/>
                                        </p:tgtEl>
                                      </p:cBhvr>
                                    </p:animEffect>
                                    <p:set>
                                      <p:cBhvr>
                                        <p:cTn dur="1" fill="hold">
                                          <p:stCondLst>
                                            <p:cond delay="1100"/>
                                          </p:stCondLst>
                                        </p:cTn>
                                        <p:tgtEl>
                                          <p:spTgt spid="32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22"/>
                                        </p:tgtEl>
                                      </p:cBhvr>
                                    </p:animEffect>
                                    <p:set>
                                      <p:cBhvr>
                                        <p:cTn dur="1" fill="hold">
                                          <p:stCondLst>
                                            <p:cond delay="1000"/>
                                          </p:stCondLst>
                                        </p:cTn>
                                        <p:tgtEl>
                                          <p:spTgt spid="32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par>
                                <p:cTn fill="hold" nodeType="with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000"/>
                                        <p:tgtEl>
                                          <p:spTgt spid="3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Workshop Overview</a:t>
            </a:r>
            <a:endParaRPr/>
          </a:p>
        </p:txBody>
      </p:sp>
      <p:sp>
        <p:nvSpPr>
          <p:cNvPr id="188" name="Google Shape;188;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Workshop Resources</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https://tinyurl.com/NCMEShiny2021</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a:solidFill>
                  <a:schemeClr val="dk1"/>
                </a:solidFill>
              </a:rPr>
              <a:t>Day 1: Basics</a:t>
            </a:r>
            <a:endParaRPr>
              <a:solidFill>
                <a:schemeClr val="dk1"/>
              </a:solidFill>
            </a:endParaRPr>
          </a:p>
          <a:p>
            <a:pPr indent="0" lvl="0" marL="0" rtl="0" algn="l">
              <a:spcBef>
                <a:spcPts val="1200"/>
              </a:spcBef>
              <a:spcAft>
                <a:spcPts val="0"/>
              </a:spcAft>
              <a:buNone/>
            </a:pPr>
            <a:r>
              <a:rPr lang="en">
                <a:solidFill>
                  <a:schemeClr val="dk1"/>
                </a:solidFill>
              </a:rPr>
              <a:t>Day 2 Part 1: More Basics / Developing a Shiny App</a:t>
            </a:r>
            <a:endParaRPr>
              <a:solidFill>
                <a:schemeClr val="dk1"/>
              </a:solidFill>
            </a:endParaRPr>
          </a:p>
          <a:p>
            <a:pPr indent="0" lvl="0" marL="0" rtl="0" algn="l">
              <a:spcBef>
                <a:spcPts val="1200"/>
              </a:spcBef>
              <a:spcAft>
                <a:spcPts val="0"/>
              </a:spcAft>
              <a:buNone/>
            </a:pPr>
            <a:r>
              <a:rPr lang="en">
                <a:solidFill>
                  <a:schemeClr val="dk1"/>
                </a:solidFill>
              </a:rPr>
              <a:t>Day 2 Part 2: App Development Resources</a:t>
            </a:r>
            <a:endParaRPr>
              <a:solidFill>
                <a:schemeClr val="dk1"/>
              </a:solidFill>
            </a:endParaRPr>
          </a:p>
          <a:p>
            <a:pPr indent="0" lvl="0" marL="0" rtl="0" algn="l">
              <a:spcBef>
                <a:spcPts val="1200"/>
              </a:spcBef>
              <a:spcAft>
                <a:spcPts val="1200"/>
              </a:spcAft>
              <a:buNone/>
            </a:pPr>
            <a:r>
              <a:rPr lang="en">
                <a:solidFill>
                  <a:schemeClr val="dk1"/>
                </a:solidFill>
              </a:rPr>
              <a:t>Additional Resources in above Github repository</a:t>
            </a:r>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Peeking under the hood</a:t>
            </a:r>
            <a:endParaRPr/>
          </a:p>
        </p:txBody>
      </p:sp>
      <p:pic>
        <p:nvPicPr>
          <p:cNvPr id="331" name="Google Shape;331;p61"/>
          <p:cNvPicPr preferRelativeResize="0"/>
          <p:nvPr/>
        </p:nvPicPr>
        <p:blipFill>
          <a:blip r:embed="rId3">
            <a:alphaModFix/>
          </a:blip>
          <a:stretch>
            <a:fillRect/>
          </a:stretch>
        </p:blipFill>
        <p:spPr>
          <a:xfrm>
            <a:off x="262313" y="1670194"/>
            <a:ext cx="8651530" cy="2625919"/>
          </a:xfrm>
          <a:prstGeom prst="rect">
            <a:avLst/>
          </a:prstGeom>
          <a:noFill/>
          <a:ln>
            <a:noFill/>
          </a:ln>
        </p:spPr>
      </p:pic>
      <p:sp>
        <p:nvSpPr>
          <p:cNvPr id="332" name="Google Shape;332;p61"/>
          <p:cNvSpPr/>
          <p:nvPr/>
        </p:nvSpPr>
        <p:spPr>
          <a:xfrm>
            <a:off x="148013" y="1494938"/>
            <a:ext cx="3796800" cy="865800"/>
          </a:xfrm>
          <a:prstGeom prst="ellipse">
            <a:avLst/>
          </a:prstGeom>
          <a:noFill/>
          <a:ln cap="flat" cmpd="sng" w="28575">
            <a:solidFill>
              <a:srgbClr val="00FF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3" name="Google Shape;333;p61"/>
          <p:cNvSpPr/>
          <p:nvPr/>
        </p:nvSpPr>
        <p:spPr>
          <a:xfrm>
            <a:off x="725250" y="2264625"/>
            <a:ext cx="8059200" cy="1361700"/>
          </a:xfrm>
          <a:prstGeom prst="rect">
            <a:avLst/>
          </a:prstGeom>
          <a:noFill/>
          <a:ln cap="flat" cmpd="sng" w="76200">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4" name="Google Shape;334;p61"/>
          <p:cNvSpPr/>
          <p:nvPr/>
        </p:nvSpPr>
        <p:spPr>
          <a:xfrm>
            <a:off x="3648563" y="2360738"/>
            <a:ext cx="828900" cy="377700"/>
          </a:xfrm>
          <a:prstGeom prst="rect">
            <a:avLst/>
          </a:prstGeom>
          <a:noFill/>
          <a:ln cap="flat" cmpd="sng" w="28575">
            <a:solidFill>
              <a:srgbClr val="00FF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5" name="Google Shape;335;p61"/>
          <p:cNvSpPr/>
          <p:nvPr/>
        </p:nvSpPr>
        <p:spPr>
          <a:xfrm>
            <a:off x="6075994" y="2360738"/>
            <a:ext cx="1413600" cy="377700"/>
          </a:xfrm>
          <a:prstGeom prst="rect">
            <a:avLst/>
          </a:prstGeom>
          <a:noFill/>
          <a:ln cap="flat" cmpd="sng" w="28575">
            <a:solidFill>
              <a:srgbClr val="00FF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par>
                                <p:cTn fill="hold" nodeType="with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1000"/>
                                        <p:tgtEl>
                                          <p:spTgt spid="334"/>
                                        </p:tgtEl>
                                      </p:cBhvr>
                                    </p:animEffect>
                                  </p:childTnLst>
                                </p:cTn>
                              </p:par>
                              <p:par>
                                <p:cTn fill="hold" nodeType="with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000"/>
                                        <p:tgtEl>
                                          <p:spTgt spid="335"/>
                                        </p:tgtEl>
                                      </p:cBhvr>
                                    </p:animEffect>
                                  </p:childTnLst>
                                </p:cTn>
                              </p:par>
                              <p:par>
                                <p:cTn fill="hold" nodeType="withEffect" presetClass="exit" presetID="10" presetSubtype="0">
                                  <p:stCondLst>
                                    <p:cond delay="0"/>
                                  </p:stCondLst>
                                  <p:childTnLst>
                                    <p:animEffect filter="fade" transition="out">
                                      <p:cBhvr>
                                        <p:cTn dur="1000"/>
                                        <p:tgtEl>
                                          <p:spTgt spid="333"/>
                                        </p:tgtEl>
                                      </p:cBhvr>
                                    </p:animEffect>
                                    <p:set>
                                      <p:cBhvr>
                                        <p:cTn dur="1" fill="hold">
                                          <p:stCondLst>
                                            <p:cond delay="1000"/>
                                          </p:stCondLst>
                                        </p:cTn>
                                        <p:tgtEl>
                                          <p:spTgt spid="33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6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3300"/>
              <a:buFont typeface="Calibri"/>
              <a:buNone/>
            </a:pPr>
            <a:r>
              <a:rPr lang="en"/>
              <a:t>Shiny is an analytic solution</a:t>
            </a:r>
            <a:endParaRPr/>
          </a:p>
        </p:txBody>
      </p:sp>
      <p:sp>
        <p:nvSpPr>
          <p:cNvPr id="341" name="Google Shape;341;p6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292100" lvl="0" marL="342900" rtl="0" algn="l">
              <a:lnSpc>
                <a:spcPct val="115000"/>
              </a:lnSpc>
              <a:spcBef>
                <a:spcPts val="0"/>
              </a:spcBef>
              <a:spcAft>
                <a:spcPts val="0"/>
              </a:spcAft>
              <a:buSzPts val="2000"/>
              <a:buChar char="●"/>
            </a:pPr>
            <a:r>
              <a:rPr lang="en" sz="2000"/>
              <a:t>We can build internal applications and professional-looking external tools. </a:t>
            </a:r>
            <a:endParaRPr sz="2000"/>
          </a:p>
          <a:p>
            <a:pPr indent="-292100" lvl="0" marL="342900" rtl="0" algn="l">
              <a:lnSpc>
                <a:spcPct val="115000"/>
              </a:lnSpc>
              <a:spcBef>
                <a:spcPts val="800"/>
              </a:spcBef>
              <a:spcAft>
                <a:spcPts val="0"/>
              </a:spcAft>
              <a:buSzPts val="2000"/>
              <a:buChar char="●"/>
            </a:pPr>
            <a:r>
              <a:rPr lang="en" sz="2000"/>
              <a:t>The ability to create custom application is limited only by your R and Shiny programming skills.</a:t>
            </a:r>
            <a:endParaRPr sz="2000"/>
          </a:p>
          <a:p>
            <a:pPr indent="-292100" lvl="0" marL="342900" rtl="0" algn="l">
              <a:lnSpc>
                <a:spcPct val="115000"/>
              </a:lnSpc>
              <a:spcBef>
                <a:spcPts val="800"/>
              </a:spcBef>
              <a:spcAft>
                <a:spcPts val="0"/>
              </a:spcAft>
              <a:buSzPts val="2000"/>
              <a:buChar char="●"/>
            </a:pPr>
            <a:r>
              <a:rPr lang="en" sz="2000"/>
              <a:t>Applications are shareable—tasks can be completed by any user, at anytime, with predictable outcomes. </a:t>
            </a:r>
            <a:endParaRPr sz="2000"/>
          </a:p>
          <a:p>
            <a:pPr indent="-292100" lvl="0" marL="342900" rtl="0" algn="l">
              <a:lnSpc>
                <a:spcPct val="115000"/>
              </a:lnSpc>
              <a:spcBef>
                <a:spcPts val="800"/>
              </a:spcBef>
              <a:spcAft>
                <a:spcPts val="800"/>
              </a:spcAft>
              <a:buSzPts val="2000"/>
              <a:buChar char="●"/>
            </a:pPr>
            <a:r>
              <a:rPr lang="en" sz="2000"/>
              <a:t>Once an app is published or shared, reliance on R is minimized.</a:t>
            </a:r>
            <a:endParaRPr sz="2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63"/>
          <p:cNvSpPr txBox="1"/>
          <p:nvPr>
            <p:ph type="title"/>
          </p:nvPr>
        </p:nvSpPr>
        <p:spPr>
          <a:xfrm>
            <a:off x="311700" y="44130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Building Your Shiny App</a:t>
            </a:r>
            <a:endParaRPr/>
          </a:p>
        </p:txBody>
      </p:sp>
      <p:pic>
        <p:nvPicPr>
          <p:cNvPr id="347" name="Google Shape;347;p63"/>
          <p:cNvPicPr preferRelativeResize="0"/>
          <p:nvPr/>
        </p:nvPicPr>
        <p:blipFill>
          <a:blip r:embed="rId3">
            <a:alphaModFix/>
          </a:blip>
          <a:stretch>
            <a:fillRect/>
          </a:stretch>
        </p:blipFill>
        <p:spPr>
          <a:xfrm>
            <a:off x="2086675" y="1536350"/>
            <a:ext cx="4970661" cy="3155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in a Shiny application?</a:t>
            </a:r>
            <a:endParaRPr/>
          </a:p>
        </p:txBody>
      </p:sp>
      <p:sp>
        <p:nvSpPr>
          <p:cNvPr id="353" name="Google Shape;353;p64"/>
          <p:cNvSpPr txBox="1"/>
          <p:nvPr>
            <p:ph idx="1" type="body"/>
          </p:nvPr>
        </p:nvSpPr>
        <p:spPr>
          <a:xfrm>
            <a:off x="311700" y="1152475"/>
            <a:ext cx="8520600" cy="3748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highlight>
                  <a:schemeClr val="lt1"/>
                </a:highlight>
                <a:latin typeface="Lato"/>
                <a:ea typeface="Lato"/>
                <a:cs typeface="Lato"/>
                <a:sym typeface="Lato"/>
              </a:rPr>
              <a:t>library(shiny)</a:t>
            </a:r>
            <a:endParaRPr>
              <a:solidFill>
                <a:schemeClr val="dk1"/>
              </a:solidFill>
              <a:highlight>
                <a:schemeClr val="lt1"/>
              </a:highlight>
              <a:latin typeface="Lato"/>
              <a:ea typeface="Lato"/>
              <a:cs typeface="Lato"/>
              <a:sym typeface="Lato"/>
            </a:endParaRPr>
          </a:p>
          <a:p>
            <a:pPr indent="0" lvl="0" marL="0" rtl="0" algn="l">
              <a:spcBef>
                <a:spcPts val="1200"/>
              </a:spcBef>
              <a:spcAft>
                <a:spcPts val="0"/>
              </a:spcAft>
              <a:buNone/>
            </a:pPr>
            <a:r>
              <a:t/>
            </a:r>
            <a:endParaRPr>
              <a:solidFill>
                <a:schemeClr val="dk1"/>
              </a:solidFill>
              <a:highlight>
                <a:schemeClr val="lt1"/>
              </a:highlight>
              <a:latin typeface="Lato"/>
              <a:ea typeface="Lato"/>
              <a:cs typeface="Lato"/>
              <a:sym typeface="Lato"/>
            </a:endParaRPr>
          </a:p>
          <a:p>
            <a:pPr indent="0" lvl="0" marL="0" rtl="0" algn="l">
              <a:spcBef>
                <a:spcPts val="1200"/>
              </a:spcBef>
              <a:spcAft>
                <a:spcPts val="0"/>
              </a:spcAft>
              <a:buNone/>
            </a:pPr>
            <a:r>
              <a:rPr lang="en">
                <a:solidFill>
                  <a:schemeClr val="dk1"/>
                </a:solidFill>
                <a:highlight>
                  <a:schemeClr val="lt1"/>
                </a:highlight>
                <a:latin typeface="Lato"/>
                <a:ea typeface="Lato"/>
                <a:cs typeface="Lato"/>
                <a:sym typeface="Lato"/>
              </a:rPr>
              <a:t>ui &lt;- fluidPage()</a:t>
            </a:r>
            <a:endParaRPr>
              <a:solidFill>
                <a:schemeClr val="dk1"/>
              </a:solidFill>
              <a:highlight>
                <a:schemeClr val="lt1"/>
              </a:highlight>
              <a:latin typeface="Lato"/>
              <a:ea typeface="Lato"/>
              <a:cs typeface="Lato"/>
              <a:sym typeface="Lato"/>
            </a:endParaRPr>
          </a:p>
          <a:p>
            <a:pPr indent="0" lvl="0" marL="0" rtl="0" algn="l">
              <a:spcBef>
                <a:spcPts val="1200"/>
              </a:spcBef>
              <a:spcAft>
                <a:spcPts val="0"/>
              </a:spcAft>
              <a:buNone/>
            </a:pPr>
            <a:r>
              <a:t/>
            </a:r>
            <a:endParaRPr>
              <a:solidFill>
                <a:schemeClr val="dk1"/>
              </a:solidFill>
              <a:highlight>
                <a:schemeClr val="lt1"/>
              </a:highlight>
              <a:latin typeface="Lato"/>
              <a:ea typeface="Lato"/>
              <a:cs typeface="Lato"/>
              <a:sym typeface="Lato"/>
            </a:endParaRPr>
          </a:p>
          <a:p>
            <a:pPr indent="0" lvl="0" marL="0" rtl="0" algn="l">
              <a:spcBef>
                <a:spcPts val="1200"/>
              </a:spcBef>
              <a:spcAft>
                <a:spcPts val="0"/>
              </a:spcAft>
              <a:buNone/>
            </a:pPr>
            <a:r>
              <a:rPr lang="en">
                <a:solidFill>
                  <a:schemeClr val="dk1"/>
                </a:solidFill>
                <a:highlight>
                  <a:schemeClr val="lt1"/>
                </a:highlight>
                <a:latin typeface="Lato"/>
                <a:ea typeface="Lato"/>
                <a:cs typeface="Lato"/>
                <a:sym typeface="Lato"/>
              </a:rPr>
              <a:t>server &lt;- function(input, output) {}</a:t>
            </a:r>
            <a:endParaRPr>
              <a:solidFill>
                <a:schemeClr val="dk1"/>
              </a:solidFill>
              <a:highlight>
                <a:schemeClr val="lt1"/>
              </a:highlight>
              <a:latin typeface="Lato"/>
              <a:ea typeface="Lato"/>
              <a:cs typeface="Lato"/>
              <a:sym typeface="Lato"/>
            </a:endParaRPr>
          </a:p>
          <a:p>
            <a:pPr indent="0" lvl="0" marL="0" rtl="0" algn="l">
              <a:spcBef>
                <a:spcPts val="1200"/>
              </a:spcBef>
              <a:spcAft>
                <a:spcPts val="0"/>
              </a:spcAft>
              <a:buNone/>
            </a:pPr>
            <a:r>
              <a:t/>
            </a:r>
            <a:endParaRPr>
              <a:solidFill>
                <a:schemeClr val="dk1"/>
              </a:solidFill>
              <a:highlight>
                <a:schemeClr val="lt1"/>
              </a:highlight>
              <a:latin typeface="Lato"/>
              <a:ea typeface="Lato"/>
              <a:cs typeface="Lato"/>
              <a:sym typeface="Lato"/>
            </a:endParaRPr>
          </a:p>
          <a:p>
            <a:pPr indent="0" lvl="0" marL="0" rtl="0" algn="l">
              <a:spcBef>
                <a:spcPts val="1200"/>
              </a:spcBef>
              <a:spcAft>
                <a:spcPts val="1200"/>
              </a:spcAft>
              <a:buNone/>
            </a:pPr>
            <a:r>
              <a:rPr lang="en">
                <a:solidFill>
                  <a:schemeClr val="dk1"/>
                </a:solidFill>
                <a:highlight>
                  <a:schemeClr val="lt1"/>
                </a:highlight>
                <a:latin typeface="Lato"/>
                <a:ea typeface="Lato"/>
                <a:cs typeface="Lato"/>
                <a:sym typeface="Lato"/>
              </a:rPr>
              <a:t>shinyApp(ui = ui, server = server)</a:t>
            </a:r>
            <a:endParaRPr>
              <a:solidFill>
                <a:schemeClr val="dk1"/>
              </a:solidFill>
              <a:highlight>
                <a:schemeClr val="lt1"/>
              </a:highlight>
              <a:latin typeface="Lato"/>
              <a:ea typeface="Lato"/>
              <a:cs typeface="Lato"/>
              <a:sym typeface="Lato"/>
            </a:endParaRPr>
          </a:p>
        </p:txBody>
      </p:sp>
      <p:sp>
        <p:nvSpPr>
          <p:cNvPr id="354" name="Google Shape;354;p64"/>
          <p:cNvSpPr/>
          <p:nvPr/>
        </p:nvSpPr>
        <p:spPr>
          <a:xfrm rot="852">
            <a:off x="2254976" y="2180464"/>
            <a:ext cx="1209900" cy="327900"/>
          </a:xfrm>
          <a:prstGeom prst="leftArrow">
            <a:avLst>
              <a:gd fmla="val 50000" name="adj1"/>
              <a:gd fmla="val 50000" name="adj2"/>
            </a:avLst>
          </a:prstGeom>
          <a:solidFill>
            <a:srgbClr val="428BCA"/>
          </a:solidFill>
          <a:ln cap="flat" cmpd="sng" w="9525">
            <a:solidFill>
              <a:schemeClr val="accen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355" name="Google Shape;355;p64"/>
          <p:cNvSpPr/>
          <p:nvPr/>
        </p:nvSpPr>
        <p:spPr>
          <a:xfrm rot="852">
            <a:off x="3967040" y="3158516"/>
            <a:ext cx="1209900" cy="327900"/>
          </a:xfrm>
          <a:prstGeom prst="leftArrow">
            <a:avLst>
              <a:gd fmla="val 50000" name="adj1"/>
              <a:gd fmla="val 50000" name="adj2"/>
            </a:avLst>
          </a:prstGeom>
          <a:solidFill>
            <a:srgbClr val="428BCA"/>
          </a:solidFill>
          <a:ln cap="flat" cmpd="sng" w="9525">
            <a:solidFill>
              <a:schemeClr val="accen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356" name="Google Shape;356;p64"/>
          <p:cNvSpPr/>
          <p:nvPr/>
        </p:nvSpPr>
        <p:spPr>
          <a:xfrm rot="852">
            <a:off x="3967040" y="4075016"/>
            <a:ext cx="1209900" cy="327900"/>
          </a:xfrm>
          <a:prstGeom prst="leftArrow">
            <a:avLst>
              <a:gd fmla="val 50000" name="adj1"/>
              <a:gd fmla="val 50000" name="adj2"/>
            </a:avLst>
          </a:prstGeom>
          <a:solidFill>
            <a:srgbClr val="428BCA"/>
          </a:solidFill>
          <a:ln cap="flat" cmpd="sng" w="9525">
            <a:solidFill>
              <a:schemeClr val="accen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357" name="Google Shape;357;p64"/>
          <p:cNvSpPr txBox="1"/>
          <p:nvPr/>
        </p:nvSpPr>
        <p:spPr>
          <a:xfrm>
            <a:off x="3702025" y="2036625"/>
            <a:ext cx="3130200" cy="738900"/>
          </a:xfrm>
          <a:prstGeom prst="rect">
            <a:avLst/>
          </a:prstGeom>
          <a:noFill/>
          <a:ln cap="flat" cmpd="sng" w="28575">
            <a:solidFill>
              <a:srgbClr val="428BCA"/>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800" u="sng">
                <a:solidFill>
                  <a:schemeClr val="dk1"/>
                </a:solidFill>
              </a:rPr>
              <a:t>U</a:t>
            </a:r>
            <a:r>
              <a:rPr lang="en" sz="1800">
                <a:solidFill>
                  <a:schemeClr val="dk1"/>
                </a:solidFill>
              </a:rPr>
              <a:t>ser </a:t>
            </a:r>
            <a:r>
              <a:rPr b="1" lang="en" sz="1800" u="sng">
                <a:solidFill>
                  <a:schemeClr val="dk1"/>
                </a:solidFill>
              </a:rPr>
              <a:t>I</a:t>
            </a:r>
            <a:r>
              <a:rPr lang="en" sz="1800">
                <a:solidFill>
                  <a:schemeClr val="dk1"/>
                </a:solidFill>
              </a:rPr>
              <a:t>nterface - controls layout and appearance</a:t>
            </a:r>
            <a:endParaRPr sz="1800">
              <a:solidFill>
                <a:schemeClr val="dk1"/>
              </a:solidFill>
            </a:endParaRPr>
          </a:p>
        </p:txBody>
      </p:sp>
      <p:sp>
        <p:nvSpPr>
          <p:cNvPr id="358" name="Google Shape;358;p64"/>
          <p:cNvSpPr txBox="1"/>
          <p:nvPr/>
        </p:nvSpPr>
        <p:spPr>
          <a:xfrm>
            <a:off x="5516175" y="3091675"/>
            <a:ext cx="3316200" cy="461700"/>
          </a:xfrm>
          <a:prstGeom prst="rect">
            <a:avLst/>
          </a:prstGeom>
          <a:noFill/>
          <a:ln cap="flat" cmpd="sng" w="28575">
            <a:solidFill>
              <a:srgbClr val="428BCA"/>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The engine of the app</a:t>
            </a:r>
            <a:endParaRPr sz="1800">
              <a:solidFill>
                <a:schemeClr val="dk1"/>
              </a:solidFill>
            </a:endParaRPr>
          </a:p>
        </p:txBody>
      </p:sp>
      <p:sp>
        <p:nvSpPr>
          <p:cNvPr id="359" name="Google Shape;359;p64"/>
          <p:cNvSpPr txBox="1"/>
          <p:nvPr/>
        </p:nvSpPr>
        <p:spPr>
          <a:xfrm>
            <a:off x="5516175" y="3869525"/>
            <a:ext cx="3316200" cy="738900"/>
          </a:xfrm>
          <a:prstGeom prst="rect">
            <a:avLst/>
          </a:prstGeom>
          <a:noFill/>
          <a:ln cap="flat" cmpd="sng" w="28575">
            <a:solidFill>
              <a:srgbClr val="428BCA"/>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Function that launches the app locally</a:t>
            </a:r>
            <a:endParaRPr sz="1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xEl>
                                              <p:pRg end="0" st="0"/>
                                            </p:txEl>
                                          </p:spTgt>
                                        </p:tgtEl>
                                        <p:attrNameLst>
                                          <p:attrName>style.visibility</p:attrName>
                                        </p:attrNameLst>
                                      </p:cBhvr>
                                      <p:to>
                                        <p:strVal val="visible"/>
                                      </p:to>
                                    </p:set>
                                    <p:animEffect filter="fade" transition="in">
                                      <p:cBhvr>
                                        <p:cTn dur="1000"/>
                                        <p:tgtEl>
                                          <p:spTgt spid="3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xEl>
                                              <p:pRg end="1" st="1"/>
                                            </p:txEl>
                                          </p:spTgt>
                                        </p:tgtEl>
                                        <p:attrNameLst>
                                          <p:attrName>style.visibility</p:attrName>
                                        </p:attrNameLst>
                                      </p:cBhvr>
                                      <p:to>
                                        <p:strVal val="visible"/>
                                      </p:to>
                                    </p:set>
                                    <p:animEffect filter="fade" transition="in">
                                      <p:cBhvr>
                                        <p:cTn dur="1000"/>
                                        <p:tgtEl>
                                          <p:spTgt spid="35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xEl>
                                              <p:pRg end="2" st="2"/>
                                            </p:txEl>
                                          </p:spTgt>
                                        </p:tgtEl>
                                        <p:attrNameLst>
                                          <p:attrName>style.visibility</p:attrName>
                                        </p:attrNameLst>
                                      </p:cBhvr>
                                      <p:to>
                                        <p:strVal val="visible"/>
                                      </p:to>
                                    </p:set>
                                    <p:animEffect filter="fade" transition="in">
                                      <p:cBhvr>
                                        <p:cTn dur="1000"/>
                                        <p:tgtEl>
                                          <p:spTgt spid="35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xEl>
                                              <p:pRg end="3" st="3"/>
                                            </p:txEl>
                                          </p:spTgt>
                                        </p:tgtEl>
                                        <p:attrNameLst>
                                          <p:attrName>style.visibility</p:attrName>
                                        </p:attrNameLst>
                                      </p:cBhvr>
                                      <p:to>
                                        <p:strVal val="visible"/>
                                      </p:to>
                                    </p:set>
                                    <p:animEffect filter="fade" transition="in">
                                      <p:cBhvr>
                                        <p:cTn dur="1000"/>
                                        <p:tgtEl>
                                          <p:spTgt spid="35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xEl>
                                              <p:pRg end="4" st="4"/>
                                            </p:txEl>
                                          </p:spTgt>
                                        </p:tgtEl>
                                        <p:attrNameLst>
                                          <p:attrName>style.visibility</p:attrName>
                                        </p:attrNameLst>
                                      </p:cBhvr>
                                      <p:to>
                                        <p:strVal val="visible"/>
                                      </p:to>
                                    </p:set>
                                    <p:animEffect filter="fade" transition="in">
                                      <p:cBhvr>
                                        <p:cTn dur="1000"/>
                                        <p:tgtEl>
                                          <p:spTgt spid="35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xEl>
                                              <p:pRg end="5" st="5"/>
                                            </p:txEl>
                                          </p:spTgt>
                                        </p:tgtEl>
                                        <p:attrNameLst>
                                          <p:attrName>style.visibility</p:attrName>
                                        </p:attrNameLst>
                                      </p:cBhvr>
                                      <p:to>
                                        <p:strVal val="visible"/>
                                      </p:to>
                                    </p:set>
                                    <p:animEffect filter="fade" transition="in">
                                      <p:cBhvr>
                                        <p:cTn dur="1000"/>
                                        <p:tgtEl>
                                          <p:spTgt spid="35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xEl>
                                              <p:pRg end="6" st="6"/>
                                            </p:txEl>
                                          </p:spTgt>
                                        </p:tgtEl>
                                        <p:attrNameLst>
                                          <p:attrName>style.visibility</p:attrName>
                                        </p:attrNameLst>
                                      </p:cBhvr>
                                      <p:to>
                                        <p:strVal val="visible"/>
                                      </p:to>
                                    </p:set>
                                    <p:animEffect filter="fade" transition="in">
                                      <p:cBhvr>
                                        <p:cTn dur="1000"/>
                                        <p:tgtEl>
                                          <p:spTgt spid="353">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UI and Server</a:t>
            </a:r>
            <a:endParaRPr/>
          </a:p>
        </p:txBody>
      </p:sp>
      <p:sp>
        <p:nvSpPr>
          <p:cNvPr id="365" name="Google Shape;365;p65"/>
          <p:cNvSpPr txBox="1"/>
          <p:nvPr>
            <p:ph idx="1" type="body"/>
          </p:nvPr>
        </p:nvSpPr>
        <p:spPr>
          <a:xfrm>
            <a:off x="311700" y="1152475"/>
            <a:ext cx="4260300" cy="3990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solidFill>
                  <a:schemeClr val="dk1"/>
                </a:solidFill>
              </a:rPr>
              <a:t>UI = User Interface</a:t>
            </a:r>
            <a:endParaRPr b="1">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Preset options for what the user can do.</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Result of what the user does.</a:t>
            </a:r>
            <a:endParaRPr>
              <a:solidFill>
                <a:schemeClr val="dk1"/>
              </a:solidFill>
            </a:endParaRPr>
          </a:p>
          <a:p>
            <a:pPr indent="0" lvl="0" marL="0" rtl="0" algn="l">
              <a:spcBef>
                <a:spcPts val="1200"/>
              </a:spcBef>
              <a:spcAft>
                <a:spcPts val="0"/>
              </a:spcAft>
              <a:buNone/>
            </a:pPr>
            <a:r>
              <a:t/>
            </a:r>
            <a:endParaRPr b="1" sz="600">
              <a:solidFill>
                <a:schemeClr val="dk1"/>
              </a:solidFill>
            </a:endParaRPr>
          </a:p>
          <a:p>
            <a:pPr indent="0" lvl="0" marL="0" rtl="0" algn="l">
              <a:spcBef>
                <a:spcPts val="1200"/>
              </a:spcBef>
              <a:spcAft>
                <a:spcPts val="0"/>
              </a:spcAft>
              <a:buNone/>
            </a:pPr>
            <a:r>
              <a:rPr b="1" lang="en">
                <a:solidFill>
                  <a:schemeClr val="dk1"/>
                </a:solidFill>
              </a:rPr>
              <a:t>Server</a:t>
            </a:r>
            <a:endParaRPr b="1">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Takes the information from the preset options, does something to that information, and then returns the result of that something back to the user.</a:t>
            </a:r>
            <a:endParaRPr>
              <a:solidFill>
                <a:schemeClr val="dk1"/>
              </a:solidFill>
            </a:endParaRPr>
          </a:p>
        </p:txBody>
      </p:sp>
      <p:pic>
        <p:nvPicPr>
          <p:cNvPr id="366" name="Google Shape;366;p65"/>
          <p:cNvPicPr preferRelativeResize="0"/>
          <p:nvPr/>
        </p:nvPicPr>
        <p:blipFill>
          <a:blip r:embed="rId3">
            <a:alphaModFix/>
          </a:blip>
          <a:stretch>
            <a:fillRect/>
          </a:stretch>
        </p:blipFill>
        <p:spPr>
          <a:xfrm>
            <a:off x="4807750" y="1082725"/>
            <a:ext cx="4024552" cy="33987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66"/>
          <p:cNvSpPr txBox="1"/>
          <p:nvPr>
            <p:ph type="title"/>
          </p:nvPr>
        </p:nvSpPr>
        <p:spPr>
          <a:xfrm>
            <a:off x="311700" y="445025"/>
            <a:ext cx="39999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UI</a:t>
            </a:r>
            <a:endParaRPr/>
          </a:p>
        </p:txBody>
      </p:sp>
      <p:sp>
        <p:nvSpPr>
          <p:cNvPr id="372" name="Google Shape;372;p6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a:solidFill>
                  <a:schemeClr val="dk1"/>
                </a:solidFill>
              </a:rPr>
              <a:t>Layout Functions</a:t>
            </a:r>
            <a:r>
              <a:rPr lang="en" sz="1800">
                <a:solidFill>
                  <a:schemeClr val="dk1"/>
                </a:solidFill>
              </a:rPr>
              <a:t> - set up the visual structure of the page</a:t>
            </a:r>
            <a:endParaRPr sz="1800">
              <a:solidFill>
                <a:schemeClr val="dk1"/>
              </a:solidFill>
            </a:endParaRPr>
          </a:p>
          <a:p>
            <a:pPr indent="0" lvl="0" marL="0" rtl="0" algn="l">
              <a:spcBef>
                <a:spcPts val="1200"/>
              </a:spcBef>
              <a:spcAft>
                <a:spcPts val="0"/>
              </a:spcAft>
              <a:buNone/>
            </a:pPr>
            <a:r>
              <a:t/>
            </a:r>
            <a:endParaRPr sz="1800">
              <a:solidFill>
                <a:schemeClr val="dk1"/>
              </a:solidFill>
            </a:endParaRPr>
          </a:p>
          <a:p>
            <a:pPr indent="0" lvl="0" marL="0" rtl="0" algn="l">
              <a:spcBef>
                <a:spcPts val="1200"/>
              </a:spcBef>
              <a:spcAft>
                <a:spcPts val="0"/>
              </a:spcAft>
              <a:buNone/>
            </a:pPr>
            <a:r>
              <a:rPr b="1" lang="en" sz="1800">
                <a:solidFill>
                  <a:schemeClr val="dk1"/>
                </a:solidFill>
              </a:rPr>
              <a:t>Input Control</a:t>
            </a:r>
            <a:r>
              <a:rPr lang="en" sz="1800">
                <a:solidFill>
                  <a:schemeClr val="dk1"/>
                </a:solidFill>
              </a:rPr>
              <a:t> - lets the user interact with the app</a:t>
            </a:r>
            <a:endParaRPr sz="1800">
              <a:solidFill>
                <a:schemeClr val="dk1"/>
              </a:solidFill>
            </a:endParaRPr>
          </a:p>
          <a:p>
            <a:pPr indent="0" lvl="0" marL="0" rtl="0" algn="l">
              <a:spcBef>
                <a:spcPts val="1200"/>
              </a:spcBef>
              <a:spcAft>
                <a:spcPts val="0"/>
              </a:spcAft>
              <a:buNone/>
            </a:pPr>
            <a:r>
              <a:t/>
            </a:r>
            <a:endParaRPr sz="1800">
              <a:solidFill>
                <a:schemeClr val="dk1"/>
              </a:solidFill>
            </a:endParaRPr>
          </a:p>
          <a:p>
            <a:pPr indent="0" lvl="0" marL="0" rtl="0" algn="l">
              <a:spcBef>
                <a:spcPts val="1200"/>
              </a:spcBef>
              <a:spcAft>
                <a:spcPts val="1200"/>
              </a:spcAft>
              <a:buNone/>
            </a:pPr>
            <a:r>
              <a:rPr b="1" lang="en" sz="1800">
                <a:solidFill>
                  <a:schemeClr val="dk1"/>
                </a:solidFill>
              </a:rPr>
              <a:t>Output Control</a:t>
            </a:r>
            <a:r>
              <a:rPr lang="en" sz="1800">
                <a:solidFill>
                  <a:schemeClr val="dk1"/>
                </a:solidFill>
              </a:rPr>
              <a:t> - where the output will appear on the UI</a:t>
            </a:r>
            <a:endParaRPr sz="1800">
              <a:solidFill>
                <a:schemeClr val="dk1"/>
              </a:solidFill>
            </a:endParaRPr>
          </a:p>
        </p:txBody>
      </p:sp>
      <p:sp>
        <p:nvSpPr>
          <p:cNvPr id="373" name="Google Shape;373;p66"/>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800">
                <a:solidFill>
                  <a:schemeClr val="dk1"/>
                </a:solidFill>
              </a:rPr>
              <a:t>A function that takes the information provided by the input controls and produces the output</a:t>
            </a:r>
            <a:endParaRPr sz="1800">
              <a:solidFill>
                <a:schemeClr val="dk1"/>
              </a:solidFill>
            </a:endParaRPr>
          </a:p>
        </p:txBody>
      </p:sp>
      <p:sp>
        <p:nvSpPr>
          <p:cNvPr id="374" name="Google Shape;374;p66"/>
          <p:cNvSpPr txBox="1"/>
          <p:nvPr>
            <p:ph type="title"/>
          </p:nvPr>
        </p:nvSpPr>
        <p:spPr>
          <a:xfrm>
            <a:off x="4832400" y="445025"/>
            <a:ext cx="39999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Server</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UI and Server</a:t>
            </a:r>
            <a:endParaRPr/>
          </a:p>
        </p:txBody>
      </p:sp>
      <p:sp>
        <p:nvSpPr>
          <p:cNvPr id="380" name="Google Shape;380;p67"/>
          <p:cNvSpPr txBox="1"/>
          <p:nvPr>
            <p:ph idx="1" type="body"/>
          </p:nvPr>
        </p:nvSpPr>
        <p:spPr>
          <a:xfrm>
            <a:off x="311700" y="1152475"/>
            <a:ext cx="2919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Two options for structuring the Shiny app:</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Single File</a:t>
            </a:r>
            <a:endParaRPr/>
          </a:p>
          <a:p>
            <a:pPr indent="0" lvl="0" marL="0" rtl="0" algn="l">
              <a:spcBef>
                <a:spcPts val="1200"/>
              </a:spcBef>
              <a:spcAft>
                <a:spcPts val="1200"/>
              </a:spcAft>
              <a:buNone/>
            </a:pPr>
            <a:r>
              <a:rPr lang="en"/>
              <a:t>Multiple File</a:t>
            </a:r>
            <a:endParaRPr/>
          </a:p>
        </p:txBody>
      </p:sp>
      <p:pic>
        <p:nvPicPr>
          <p:cNvPr id="381" name="Google Shape;381;p67"/>
          <p:cNvPicPr preferRelativeResize="0"/>
          <p:nvPr/>
        </p:nvPicPr>
        <p:blipFill>
          <a:blip r:embed="rId3">
            <a:alphaModFix/>
          </a:blip>
          <a:stretch>
            <a:fillRect/>
          </a:stretch>
        </p:blipFill>
        <p:spPr>
          <a:xfrm>
            <a:off x="3537325" y="1724774"/>
            <a:ext cx="5065799" cy="2271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UI and Server (HelloWorld.R)</a:t>
            </a:r>
            <a:endParaRPr/>
          </a:p>
        </p:txBody>
      </p:sp>
      <p:pic>
        <p:nvPicPr>
          <p:cNvPr id="387" name="Google Shape;387;p68"/>
          <p:cNvPicPr preferRelativeResize="0"/>
          <p:nvPr/>
        </p:nvPicPr>
        <p:blipFill>
          <a:blip r:embed="rId3">
            <a:alphaModFix/>
          </a:blip>
          <a:stretch>
            <a:fillRect/>
          </a:stretch>
        </p:blipFill>
        <p:spPr>
          <a:xfrm>
            <a:off x="144575" y="1493300"/>
            <a:ext cx="3886275" cy="2311250"/>
          </a:xfrm>
          <a:prstGeom prst="rect">
            <a:avLst/>
          </a:prstGeom>
          <a:noFill/>
          <a:ln>
            <a:noFill/>
          </a:ln>
        </p:spPr>
      </p:pic>
      <p:pic>
        <p:nvPicPr>
          <p:cNvPr id="388" name="Google Shape;388;p68"/>
          <p:cNvPicPr preferRelativeResize="0"/>
          <p:nvPr/>
        </p:nvPicPr>
        <p:blipFill>
          <a:blip r:embed="rId4">
            <a:alphaModFix/>
          </a:blip>
          <a:stretch>
            <a:fillRect/>
          </a:stretch>
        </p:blipFill>
        <p:spPr>
          <a:xfrm>
            <a:off x="4224375" y="1170125"/>
            <a:ext cx="4702250" cy="2957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UI and Server (PickState.R)</a:t>
            </a:r>
            <a:endParaRPr/>
          </a:p>
          <a:p>
            <a:pPr indent="0" lvl="0" marL="0" rtl="0" algn="l">
              <a:spcBef>
                <a:spcPts val="0"/>
              </a:spcBef>
              <a:spcAft>
                <a:spcPts val="0"/>
              </a:spcAft>
              <a:buNone/>
            </a:pPr>
            <a:r>
              <a:t/>
            </a:r>
            <a:endParaRPr/>
          </a:p>
        </p:txBody>
      </p:sp>
      <p:pic>
        <p:nvPicPr>
          <p:cNvPr id="394" name="Google Shape;394;p69"/>
          <p:cNvPicPr preferRelativeResize="0"/>
          <p:nvPr/>
        </p:nvPicPr>
        <p:blipFill>
          <a:blip r:embed="rId3">
            <a:alphaModFix/>
          </a:blip>
          <a:stretch>
            <a:fillRect/>
          </a:stretch>
        </p:blipFill>
        <p:spPr>
          <a:xfrm>
            <a:off x="2163213" y="1017725"/>
            <a:ext cx="4817576" cy="40183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UI and Server (PickState.R)</a:t>
            </a:r>
            <a:endParaRPr/>
          </a:p>
        </p:txBody>
      </p:sp>
      <p:pic>
        <p:nvPicPr>
          <p:cNvPr id="400" name="Google Shape;400;p70"/>
          <p:cNvPicPr preferRelativeResize="0"/>
          <p:nvPr/>
        </p:nvPicPr>
        <p:blipFill>
          <a:blip r:embed="rId3">
            <a:alphaModFix/>
          </a:blip>
          <a:stretch>
            <a:fillRect/>
          </a:stretch>
        </p:blipFill>
        <p:spPr>
          <a:xfrm>
            <a:off x="130200" y="1854000"/>
            <a:ext cx="4201062" cy="1748940"/>
          </a:xfrm>
          <a:prstGeom prst="rect">
            <a:avLst/>
          </a:prstGeom>
          <a:noFill/>
          <a:ln>
            <a:noFill/>
          </a:ln>
        </p:spPr>
      </p:pic>
      <p:pic>
        <p:nvPicPr>
          <p:cNvPr id="401" name="Google Shape;401;p70"/>
          <p:cNvPicPr preferRelativeResize="0"/>
          <p:nvPr/>
        </p:nvPicPr>
        <p:blipFill>
          <a:blip r:embed="rId4">
            <a:alphaModFix/>
          </a:blip>
          <a:stretch>
            <a:fillRect/>
          </a:stretch>
        </p:blipFill>
        <p:spPr>
          <a:xfrm>
            <a:off x="4460413" y="1904550"/>
            <a:ext cx="4524375" cy="1647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Logistic Details</a:t>
            </a:r>
            <a:endParaRPr/>
          </a:p>
        </p:txBody>
      </p:sp>
      <p:sp>
        <p:nvSpPr>
          <p:cNvPr id="194" name="Google Shape;194;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Learning Shiny - like many things - requires having a bit of tolerance for ignoring the things you that aren’t covered until they are covered / you can look them up later.</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The app has several components / aspects to it, really no other way to cover the material.</a:t>
            </a:r>
            <a:endParaRPr>
              <a:solidFill>
                <a:schemeClr val="dk1"/>
              </a:solidFill>
            </a:endParaRPr>
          </a:p>
          <a:p>
            <a:pPr indent="0" lvl="0" marL="45720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rPr lang="en">
                <a:solidFill>
                  <a:schemeClr val="dk1"/>
                </a:solidFill>
              </a:rPr>
              <a:t>This workshop has several hands-on components / in-class activities.</a:t>
            </a:r>
            <a:endParaRPr>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UI and Server (PickState.R)</a:t>
            </a:r>
            <a:endParaRPr/>
          </a:p>
          <a:p>
            <a:pPr indent="0" lvl="0" marL="0" rtl="0" algn="l">
              <a:spcBef>
                <a:spcPts val="0"/>
              </a:spcBef>
              <a:spcAft>
                <a:spcPts val="0"/>
              </a:spcAft>
              <a:buNone/>
            </a:pPr>
            <a:r>
              <a:t/>
            </a:r>
            <a:endParaRPr/>
          </a:p>
        </p:txBody>
      </p:sp>
      <p:pic>
        <p:nvPicPr>
          <p:cNvPr id="407" name="Google Shape;407;p71"/>
          <p:cNvPicPr preferRelativeResize="0"/>
          <p:nvPr/>
        </p:nvPicPr>
        <p:blipFill>
          <a:blip r:embed="rId3">
            <a:alphaModFix/>
          </a:blip>
          <a:stretch>
            <a:fillRect/>
          </a:stretch>
        </p:blipFill>
        <p:spPr>
          <a:xfrm>
            <a:off x="2163213" y="1017725"/>
            <a:ext cx="4817576" cy="4018349"/>
          </a:xfrm>
          <a:prstGeom prst="rect">
            <a:avLst/>
          </a:prstGeom>
          <a:noFill/>
          <a:ln>
            <a:noFill/>
          </a:ln>
        </p:spPr>
      </p:pic>
      <p:sp>
        <p:nvSpPr>
          <p:cNvPr id="408" name="Google Shape;408;p71"/>
          <p:cNvSpPr/>
          <p:nvPr/>
        </p:nvSpPr>
        <p:spPr>
          <a:xfrm>
            <a:off x="2100275" y="957275"/>
            <a:ext cx="2471700" cy="757200"/>
          </a:xfrm>
          <a:prstGeom prst="roundRect">
            <a:avLst>
              <a:gd fmla="val 16667" name="adj"/>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71"/>
          <p:cNvSpPr/>
          <p:nvPr/>
        </p:nvSpPr>
        <p:spPr>
          <a:xfrm>
            <a:off x="2100275" y="1785950"/>
            <a:ext cx="4971900" cy="33576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71"/>
          <p:cNvSpPr txBox="1"/>
          <p:nvPr/>
        </p:nvSpPr>
        <p:spPr>
          <a:xfrm>
            <a:off x="200025" y="1785950"/>
            <a:ext cx="1543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rPr>
              <a:t>Input</a:t>
            </a:r>
            <a:endParaRPr sz="1800">
              <a:solidFill>
                <a:schemeClr val="dk1"/>
              </a:solidFill>
            </a:endParaRPr>
          </a:p>
        </p:txBody>
      </p:sp>
      <p:sp>
        <p:nvSpPr>
          <p:cNvPr id="411" name="Google Shape;411;p71"/>
          <p:cNvSpPr txBox="1"/>
          <p:nvPr/>
        </p:nvSpPr>
        <p:spPr>
          <a:xfrm>
            <a:off x="7400800" y="1785950"/>
            <a:ext cx="1543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rPr>
              <a:t>Output</a:t>
            </a:r>
            <a:endParaRPr sz="1800">
              <a:solidFill>
                <a:schemeClr val="dk1"/>
              </a:solidFill>
            </a:endParaRPr>
          </a:p>
        </p:txBody>
      </p:sp>
      <p:sp>
        <p:nvSpPr>
          <p:cNvPr id="412" name="Google Shape;412;p71"/>
          <p:cNvSpPr/>
          <p:nvPr/>
        </p:nvSpPr>
        <p:spPr>
          <a:xfrm rot="-2700000">
            <a:off x="1324422" y="1535366"/>
            <a:ext cx="657185" cy="301652"/>
          </a:xfrm>
          <a:prstGeom prst="rightArrow">
            <a:avLst>
              <a:gd fmla="val 50000" name="adj1"/>
              <a:gd fmla="val 50000" name="adj2"/>
            </a:avLst>
          </a:prstGeom>
          <a:solidFill>
            <a:srgbClr val="428BCA"/>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71"/>
          <p:cNvSpPr/>
          <p:nvPr/>
        </p:nvSpPr>
        <p:spPr>
          <a:xfrm rot="8273185">
            <a:off x="7168263" y="2206653"/>
            <a:ext cx="657170" cy="301614"/>
          </a:xfrm>
          <a:prstGeom prst="rightArrow">
            <a:avLst>
              <a:gd fmla="val 50000" name="adj1"/>
              <a:gd fmla="val 50000" name="adj2"/>
            </a:avLst>
          </a:prstGeom>
          <a:solidFill>
            <a:srgbClr val="428BCA"/>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Layout</a:t>
            </a:r>
            <a:endParaRPr/>
          </a:p>
        </p:txBody>
      </p:sp>
      <p:sp>
        <p:nvSpPr>
          <p:cNvPr id="419" name="Google Shape;419;p7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solidFill>
                  <a:schemeClr val="dk1"/>
                </a:solidFill>
              </a:rPr>
              <a:t>The </a:t>
            </a:r>
            <a:r>
              <a:rPr i="1" lang="en">
                <a:solidFill>
                  <a:schemeClr val="dk1"/>
                </a:solidFill>
              </a:rPr>
              <a:t>layout</a:t>
            </a:r>
            <a:r>
              <a:rPr lang="en">
                <a:solidFill>
                  <a:schemeClr val="dk1"/>
                </a:solidFill>
              </a:rPr>
              <a:t> of the shiny app is the basic visual structure of the page. The layout is shiny is powered by </a:t>
            </a:r>
            <a:r>
              <a:rPr lang="en" u="sng">
                <a:solidFill>
                  <a:schemeClr val="hlink"/>
                </a:solidFill>
                <a:hlinkClick r:id="rId3"/>
              </a:rPr>
              <a:t>Bootstrap</a:t>
            </a:r>
            <a:r>
              <a:rPr lang="en">
                <a:solidFill>
                  <a:schemeClr val="dk1"/>
                </a:solidFill>
              </a:rPr>
              <a:t>, which is a popular (and powerful) HTML/CSS framework.</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a:solidFill>
                  <a:schemeClr val="dk1"/>
                </a:solidFill>
              </a:rPr>
              <a:t>The layout can range from very simple (such as the PickState.R example) to the very complex.</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rPr lang="en">
                <a:solidFill>
                  <a:schemeClr val="dk1"/>
                </a:solidFill>
              </a:rPr>
              <a:t>Basic concepts now. On Day 2, after learning more about the inputs, outputs, reactivity, etc. of Shiny, we will introduce some more complex layout options.</a:t>
            </a:r>
            <a:endParaRPr>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fluidPage()</a:t>
            </a:r>
            <a:endParaRPr/>
          </a:p>
        </p:txBody>
      </p:sp>
      <p:sp>
        <p:nvSpPr>
          <p:cNvPr id="425" name="Google Shape;425;p7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This is the container for your UI. Sets up HTML, CSS, and JavaScript behind the scenes to enable easy programming in shiny.</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b="1" lang="en">
                <a:solidFill>
                  <a:schemeClr val="dk1"/>
                </a:solidFill>
              </a:rPr>
              <a:t>fluidPage()</a:t>
            </a:r>
            <a:r>
              <a:rPr lang="en">
                <a:solidFill>
                  <a:schemeClr val="dk1"/>
                </a:solidFill>
              </a:rPr>
              <a:t> - width is fluid; width of the app depends on components specified in the other parts of the UI</a:t>
            </a:r>
            <a:endParaRPr>
              <a:solidFill>
                <a:schemeClr val="dk1"/>
              </a:solidFill>
            </a:endParaRPr>
          </a:p>
          <a:p>
            <a:pPr indent="0" lvl="0" marL="0" rtl="0" algn="l">
              <a:spcBef>
                <a:spcPts val="1200"/>
              </a:spcBef>
              <a:spcAft>
                <a:spcPts val="0"/>
              </a:spcAft>
              <a:buNone/>
            </a:pPr>
            <a:r>
              <a:rPr b="1" lang="en">
                <a:solidFill>
                  <a:schemeClr val="dk1"/>
                </a:solidFill>
              </a:rPr>
              <a:t>fixedPage()</a:t>
            </a:r>
            <a:r>
              <a:rPr lang="en">
                <a:solidFill>
                  <a:schemeClr val="dk1"/>
                </a:solidFill>
              </a:rPr>
              <a:t> - utilizes a maximum fixed width; prevents display from being too wide</a:t>
            </a:r>
            <a:endParaRPr>
              <a:solidFill>
                <a:schemeClr val="dk1"/>
              </a:solidFill>
            </a:endParaRPr>
          </a:p>
          <a:p>
            <a:pPr indent="0" lvl="0" marL="0" rtl="0" algn="l">
              <a:spcBef>
                <a:spcPts val="1200"/>
              </a:spcBef>
              <a:spcAft>
                <a:spcPts val="1200"/>
              </a:spcAft>
              <a:buNone/>
            </a:pPr>
            <a:r>
              <a:rPr b="1" lang="en">
                <a:solidFill>
                  <a:schemeClr val="dk1"/>
                </a:solidFill>
              </a:rPr>
              <a:t>fillPage() </a:t>
            </a:r>
            <a:r>
              <a:rPr lang="en">
                <a:solidFill>
                  <a:schemeClr val="dk1"/>
                </a:solidFill>
              </a:rPr>
              <a:t>- helps to fill the whole screen</a:t>
            </a:r>
            <a:endParaRPr>
              <a:solidFill>
                <a:schemeClr val="dk1"/>
              </a:solidFill>
            </a:endParaRPr>
          </a:p>
        </p:txBody>
      </p:sp>
      <p:sp>
        <p:nvSpPr>
          <p:cNvPr id="426" name="Google Shape;426;p73"/>
          <p:cNvSpPr/>
          <p:nvPr/>
        </p:nvSpPr>
        <p:spPr>
          <a:xfrm rot="-8969448">
            <a:off x="5662967" y="3809773"/>
            <a:ext cx="1018168" cy="301657"/>
          </a:xfrm>
          <a:prstGeom prst="rightArrow">
            <a:avLst>
              <a:gd fmla="val 50000" name="adj1"/>
              <a:gd fmla="val 50000" name="adj2"/>
            </a:avLst>
          </a:prstGeom>
          <a:solidFill>
            <a:srgbClr val="428BCA"/>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73"/>
          <p:cNvSpPr/>
          <p:nvPr/>
        </p:nvSpPr>
        <p:spPr>
          <a:xfrm rot="10797974">
            <a:off x="5563710" y="4046850"/>
            <a:ext cx="1018200" cy="301800"/>
          </a:xfrm>
          <a:prstGeom prst="rightArrow">
            <a:avLst>
              <a:gd fmla="val 50000" name="adj1"/>
              <a:gd fmla="val 50000" name="adj2"/>
            </a:avLst>
          </a:prstGeom>
          <a:solidFill>
            <a:srgbClr val="428BCA"/>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73"/>
          <p:cNvSpPr txBox="1"/>
          <p:nvPr/>
        </p:nvSpPr>
        <p:spPr>
          <a:xfrm>
            <a:off x="6719850" y="3670750"/>
            <a:ext cx="18501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Especially helpful when you expect users to be on a variety of devices / interfaces.</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26"/>
                                        </p:tgtEl>
                                        <p:attrNameLst>
                                          <p:attrName>style.visibility</p:attrName>
                                        </p:attrNameLst>
                                      </p:cBhvr>
                                      <p:to>
                                        <p:strVal val="visible"/>
                                      </p:to>
                                    </p:set>
                                    <p:anim calcmode="lin" valueType="num">
                                      <p:cBhvr additive="base">
                                        <p:cTn dur="1000"/>
                                        <p:tgtEl>
                                          <p:spTgt spid="42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27"/>
                                        </p:tgtEl>
                                        <p:attrNameLst>
                                          <p:attrName>style.visibility</p:attrName>
                                        </p:attrNameLst>
                                      </p:cBhvr>
                                      <p:to>
                                        <p:strVal val="visible"/>
                                      </p:to>
                                    </p:set>
                                    <p:anim calcmode="lin" valueType="num">
                                      <p:cBhvr additive="base">
                                        <p:cTn dur="1000"/>
                                        <p:tgtEl>
                                          <p:spTgt spid="42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28"/>
                                        </p:tgtEl>
                                        <p:attrNameLst>
                                          <p:attrName>style.visibility</p:attrName>
                                        </p:attrNameLst>
                                      </p:cBhvr>
                                      <p:to>
                                        <p:strVal val="visible"/>
                                      </p:to>
                                    </p:set>
                                    <p:anim calcmode="lin" valueType="num">
                                      <p:cBhvr additive="base">
                                        <p:cTn dur="1000"/>
                                        <p:tgtEl>
                                          <p:spTgt spid="42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sidebarLayout() (PickStateSidebar.R)</a:t>
            </a:r>
            <a:endParaRPr/>
          </a:p>
        </p:txBody>
      </p:sp>
      <p:sp>
        <p:nvSpPr>
          <p:cNvPr id="434" name="Google Shape;434;p7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Divides the app into a sidebarPanel and a mainPanel, which are displayed side-by-side.</a:t>
            </a:r>
            <a:endParaRPr>
              <a:solidFill>
                <a:schemeClr val="dk1"/>
              </a:solidFill>
            </a:endParaRPr>
          </a:p>
        </p:txBody>
      </p:sp>
      <p:pic>
        <p:nvPicPr>
          <p:cNvPr id="435" name="Google Shape;435;p74"/>
          <p:cNvPicPr preferRelativeResize="0"/>
          <p:nvPr/>
        </p:nvPicPr>
        <p:blipFill>
          <a:blip r:embed="rId3">
            <a:alphaModFix/>
          </a:blip>
          <a:stretch>
            <a:fillRect/>
          </a:stretch>
        </p:blipFill>
        <p:spPr>
          <a:xfrm>
            <a:off x="1830950" y="1744625"/>
            <a:ext cx="7118575" cy="3192175"/>
          </a:xfrm>
          <a:prstGeom prst="rect">
            <a:avLst/>
          </a:prstGeom>
          <a:noFill/>
          <a:ln>
            <a:noFill/>
          </a:ln>
        </p:spPr>
      </p:pic>
      <p:pic>
        <p:nvPicPr>
          <p:cNvPr id="436" name="Google Shape;436;p74"/>
          <p:cNvPicPr preferRelativeResize="0"/>
          <p:nvPr/>
        </p:nvPicPr>
        <p:blipFill>
          <a:blip r:embed="rId4">
            <a:alphaModFix/>
          </a:blip>
          <a:stretch>
            <a:fillRect/>
          </a:stretch>
        </p:blipFill>
        <p:spPr>
          <a:xfrm>
            <a:off x="311700" y="3155800"/>
            <a:ext cx="3684701" cy="1858200"/>
          </a:xfrm>
          <a:prstGeom prst="rect">
            <a:avLst/>
          </a:prstGeom>
          <a:noFill/>
          <a:ln cap="flat" cmpd="sng" w="38100">
            <a:solidFill>
              <a:srgbClr val="428BCA"/>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Grid Layout</a:t>
            </a:r>
            <a:endParaRPr/>
          </a:p>
        </p:txBody>
      </p:sp>
      <p:sp>
        <p:nvSpPr>
          <p:cNvPr id="442" name="Google Shape;442;p7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The Bootstrap system on which shiny is based works off a 12-wide grid system.</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a:solidFill>
                  <a:schemeClr val="dk1"/>
                </a:solidFill>
              </a:rPr>
              <a:t>You can specify widths of panels in fluidRows; needs to add up to 12. If the objects in your rows exceed 12, the object(s) exceeding 12 are put onto another row.</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rPr lang="en">
                <a:solidFill>
                  <a:schemeClr val="dk1"/>
                </a:solidFill>
              </a:rPr>
              <a:t>We can re-create the sidebarLayout() above using the grid layout system.</a:t>
            </a:r>
            <a:endParaRPr>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Grid Layout (PickStateGrid.R)</a:t>
            </a:r>
            <a:endParaRPr/>
          </a:p>
        </p:txBody>
      </p:sp>
      <p:pic>
        <p:nvPicPr>
          <p:cNvPr id="448" name="Google Shape;448;p76"/>
          <p:cNvPicPr preferRelativeResize="0"/>
          <p:nvPr/>
        </p:nvPicPr>
        <p:blipFill>
          <a:blip r:embed="rId3">
            <a:alphaModFix/>
          </a:blip>
          <a:stretch>
            <a:fillRect/>
          </a:stretch>
        </p:blipFill>
        <p:spPr>
          <a:xfrm>
            <a:off x="1802100" y="1017725"/>
            <a:ext cx="7118575" cy="3192175"/>
          </a:xfrm>
          <a:prstGeom prst="rect">
            <a:avLst/>
          </a:prstGeom>
          <a:noFill/>
          <a:ln>
            <a:noFill/>
          </a:ln>
        </p:spPr>
      </p:pic>
      <p:pic>
        <p:nvPicPr>
          <p:cNvPr id="449" name="Google Shape;449;p76"/>
          <p:cNvPicPr preferRelativeResize="0"/>
          <p:nvPr/>
        </p:nvPicPr>
        <p:blipFill>
          <a:blip r:embed="rId4">
            <a:alphaModFix/>
          </a:blip>
          <a:stretch>
            <a:fillRect/>
          </a:stretch>
        </p:blipFill>
        <p:spPr>
          <a:xfrm>
            <a:off x="214448" y="2775248"/>
            <a:ext cx="4357550" cy="1924675"/>
          </a:xfrm>
          <a:prstGeom prst="rect">
            <a:avLst/>
          </a:prstGeom>
          <a:noFill/>
          <a:ln cap="flat" cmpd="sng" w="38100">
            <a:solidFill>
              <a:srgbClr val="428BCA"/>
            </a:solidFill>
            <a:prstDash val="solid"/>
            <a:round/>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Grid Layout (PickStateGridTopFlag.R)</a:t>
            </a:r>
            <a:endParaRPr/>
          </a:p>
        </p:txBody>
      </p:sp>
      <p:pic>
        <p:nvPicPr>
          <p:cNvPr id="455" name="Google Shape;455;p77"/>
          <p:cNvPicPr preferRelativeResize="0"/>
          <p:nvPr/>
        </p:nvPicPr>
        <p:blipFill>
          <a:blip r:embed="rId3">
            <a:alphaModFix/>
          </a:blip>
          <a:stretch>
            <a:fillRect/>
          </a:stretch>
        </p:blipFill>
        <p:spPr>
          <a:xfrm>
            <a:off x="719188" y="1017725"/>
            <a:ext cx="7705632" cy="38209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Grid Layout (PickStateGridTopFlag.R)</a:t>
            </a:r>
            <a:endParaRPr/>
          </a:p>
        </p:txBody>
      </p:sp>
      <p:pic>
        <p:nvPicPr>
          <p:cNvPr id="461" name="Google Shape;461;p78"/>
          <p:cNvPicPr preferRelativeResize="0"/>
          <p:nvPr/>
        </p:nvPicPr>
        <p:blipFill>
          <a:blip r:embed="rId3">
            <a:alphaModFix/>
          </a:blip>
          <a:stretch>
            <a:fillRect/>
          </a:stretch>
        </p:blipFill>
        <p:spPr>
          <a:xfrm>
            <a:off x="1312113" y="1017725"/>
            <a:ext cx="6519775" cy="3900425"/>
          </a:xfrm>
          <a:prstGeom prst="rect">
            <a:avLst/>
          </a:prstGeom>
          <a:noFill/>
          <a:ln>
            <a:noFill/>
          </a:ln>
        </p:spPr>
      </p:pic>
      <p:sp>
        <p:nvSpPr>
          <p:cNvPr id="462" name="Google Shape;462;p78"/>
          <p:cNvSpPr/>
          <p:nvPr/>
        </p:nvSpPr>
        <p:spPr>
          <a:xfrm>
            <a:off x="1702688" y="3327325"/>
            <a:ext cx="2183100" cy="222000"/>
          </a:xfrm>
          <a:prstGeom prst="rect">
            <a:avLst/>
          </a:prstGeom>
          <a:noFill/>
          <a:ln cap="flat" cmpd="sng" w="38100">
            <a:solidFill>
              <a:srgbClr val="428B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78"/>
          <p:cNvSpPr/>
          <p:nvPr/>
        </p:nvSpPr>
        <p:spPr>
          <a:xfrm>
            <a:off x="1702688" y="1999600"/>
            <a:ext cx="2183100" cy="222000"/>
          </a:xfrm>
          <a:prstGeom prst="rect">
            <a:avLst/>
          </a:prstGeom>
          <a:noFill/>
          <a:ln cap="flat" cmpd="sng" w="38100">
            <a:solidFill>
              <a:srgbClr val="428B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78"/>
          <p:cNvSpPr/>
          <p:nvPr/>
        </p:nvSpPr>
        <p:spPr>
          <a:xfrm>
            <a:off x="4022113" y="2063200"/>
            <a:ext cx="3493200" cy="94800"/>
          </a:xfrm>
          <a:prstGeom prst="leftArrow">
            <a:avLst>
              <a:gd fmla="val 50000" name="adj1"/>
              <a:gd fmla="val 50000" name="adj2"/>
            </a:avLst>
          </a:prstGeom>
          <a:solidFill>
            <a:schemeClr val="dk1"/>
          </a:solidFill>
          <a:ln cap="flat" cmpd="sng" w="28575">
            <a:solidFill>
              <a:srgbClr val="428B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78"/>
          <p:cNvSpPr/>
          <p:nvPr/>
        </p:nvSpPr>
        <p:spPr>
          <a:xfrm>
            <a:off x="4022113" y="3390925"/>
            <a:ext cx="3493200" cy="94800"/>
          </a:xfrm>
          <a:prstGeom prst="leftArrow">
            <a:avLst>
              <a:gd fmla="val 50000" name="adj1"/>
              <a:gd fmla="val 50000" name="adj2"/>
            </a:avLst>
          </a:prstGeom>
          <a:solidFill>
            <a:schemeClr val="dk1"/>
          </a:solidFill>
          <a:ln cap="flat" cmpd="sng" w="28575">
            <a:solidFill>
              <a:srgbClr val="428B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1000"/>
                                        <p:tgtEl>
                                          <p:spTgt spid="462"/>
                                        </p:tgtEl>
                                      </p:cBhvr>
                                    </p:animEffect>
                                  </p:childTnLst>
                                </p:cTn>
                              </p:par>
                              <p:par>
                                <p:cTn fill="hold" nodeType="with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1000"/>
                                        <p:tgtEl>
                                          <p:spTgt spid="464"/>
                                        </p:tgtEl>
                                      </p:cBhvr>
                                    </p:animEffect>
                                  </p:childTnLst>
                                </p:cTn>
                              </p:par>
                              <p:par>
                                <p:cTn fill="hold" nodeType="with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1000"/>
                                        <p:tgtEl>
                                          <p:spTgt spid="465"/>
                                        </p:tgtEl>
                                      </p:cBhvr>
                                    </p:animEffect>
                                  </p:childTnLst>
                                </p:cTn>
                              </p:par>
                              <p:par>
                                <p:cTn fill="hold" nodeType="with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1000"/>
                                        <p:tgtEl>
                                          <p:spTgt spid="4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Grid Layout (PickStateGridTopFlag.R)</a:t>
            </a:r>
            <a:endParaRPr/>
          </a:p>
        </p:txBody>
      </p:sp>
      <p:pic>
        <p:nvPicPr>
          <p:cNvPr id="471" name="Google Shape;471;p79"/>
          <p:cNvPicPr preferRelativeResize="0"/>
          <p:nvPr/>
        </p:nvPicPr>
        <p:blipFill>
          <a:blip r:embed="rId3">
            <a:alphaModFix/>
          </a:blip>
          <a:stretch>
            <a:fillRect/>
          </a:stretch>
        </p:blipFill>
        <p:spPr>
          <a:xfrm>
            <a:off x="1539900" y="1017725"/>
            <a:ext cx="6064200" cy="40428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...Panel()</a:t>
            </a:r>
            <a:endParaRPr/>
          </a:p>
        </p:txBody>
      </p:sp>
      <p:pic>
        <p:nvPicPr>
          <p:cNvPr id="477" name="Google Shape;477;p80"/>
          <p:cNvPicPr preferRelativeResize="0"/>
          <p:nvPr/>
        </p:nvPicPr>
        <p:blipFill>
          <a:blip r:embed="rId3">
            <a:alphaModFix/>
          </a:blip>
          <a:stretch>
            <a:fillRect/>
          </a:stretch>
        </p:blipFill>
        <p:spPr>
          <a:xfrm>
            <a:off x="1153238" y="1017725"/>
            <a:ext cx="6837535" cy="38209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Day 1 Learning Objectives</a:t>
            </a:r>
            <a:endParaRPr/>
          </a:p>
        </p:txBody>
      </p:sp>
      <p:sp>
        <p:nvSpPr>
          <p:cNvPr id="200" name="Google Shape;200;p45"/>
          <p:cNvSpPr txBox="1"/>
          <p:nvPr>
            <p:ph idx="1" type="body"/>
          </p:nvPr>
        </p:nvSpPr>
        <p:spPr>
          <a:xfrm>
            <a:off x="311700" y="1152475"/>
            <a:ext cx="8520600" cy="39243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chemeClr val="dk1"/>
              </a:buClr>
              <a:buSzPts val="1800"/>
              <a:buChar char="-"/>
            </a:pPr>
            <a:r>
              <a:rPr lang="en">
                <a:solidFill>
                  <a:schemeClr val="dk1"/>
                </a:solidFill>
              </a:rPr>
              <a:t>Be able to describe the basic shiny environment.</a:t>
            </a:r>
            <a:endParaRPr>
              <a:solidFill>
                <a:schemeClr val="dk1"/>
              </a:solidFill>
            </a:endParaRPr>
          </a:p>
          <a:p>
            <a:pPr indent="0" lvl="0" marL="457200" rtl="0" algn="l">
              <a:spcBef>
                <a:spcPts val="1200"/>
              </a:spcBef>
              <a:spcAft>
                <a:spcPts val="0"/>
              </a:spcAft>
              <a:buNone/>
            </a:pPr>
            <a:r>
              <a:t/>
            </a:r>
            <a:endParaRPr sz="741">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Have a basic understanding of the fundamental aspects of the layout of a shiny app and be able to manipulate these layouts.</a:t>
            </a:r>
            <a:endParaRPr>
              <a:solidFill>
                <a:schemeClr val="dk1"/>
              </a:solidFill>
            </a:endParaRPr>
          </a:p>
          <a:p>
            <a:pPr indent="0" lvl="0" marL="457200" rtl="0" algn="l">
              <a:spcBef>
                <a:spcPts val="1200"/>
              </a:spcBef>
              <a:spcAft>
                <a:spcPts val="0"/>
              </a:spcAft>
              <a:buNone/>
            </a:pPr>
            <a:r>
              <a:t/>
            </a:r>
            <a:endParaRPr sz="700">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Have a basic understanding of the input() and output() components of a shiny app and be able to select and utilize these commands.</a:t>
            </a:r>
            <a:endParaRPr>
              <a:solidFill>
                <a:schemeClr val="dk1"/>
              </a:solidFill>
            </a:endParaRPr>
          </a:p>
          <a:p>
            <a:pPr indent="0" lvl="0" marL="457200" rtl="0" algn="l">
              <a:spcBef>
                <a:spcPts val="1200"/>
              </a:spcBef>
              <a:spcAft>
                <a:spcPts val="0"/>
              </a:spcAft>
              <a:buNone/>
            </a:pPr>
            <a:r>
              <a:t/>
            </a:r>
            <a:endParaRPr sz="700">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Know how to incorporate tabular and graphical displays into your shiny app.</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Will learn how to download / export tables and graphics.</a:t>
            </a:r>
            <a:endParaRPr>
              <a:solidFill>
                <a:schemeClr val="dk1"/>
              </a:solidFill>
            </a:endParaRPr>
          </a:p>
          <a:p>
            <a:pPr indent="0" lvl="0" marL="0" rtl="0" algn="l">
              <a:spcBef>
                <a:spcPts val="1200"/>
              </a:spcBef>
              <a:spcAft>
                <a:spcPts val="0"/>
              </a:spcAft>
              <a:buNone/>
            </a:pPr>
            <a:r>
              <a:t/>
            </a:r>
            <a:endParaRPr sz="600">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Have an initial understanding of the reactivity components of shiny. </a:t>
            </a:r>
            <a:endParaRPr>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Activity 1a</a:t>
            </a:r>
            <a:endParaRPr/>
          </a:p>
        </p:txBody>
      </p:sp>
      <p:sp>
        <p:nvSpPr>
          <p:cNvPr id="483" name="Google Shape;483;p81"/>
          <p:cNvSpPr txBox="1"/>
          <p:nvPr>
            <p:ph idx="1" type="body"/>
          </p:nvPr>
        </p:nvSpPr>
        <p:spPr>
          <a:xfrm>
            <a:off x="2184300" y="266150"/>
            <a:ext cx="6705900" cy="1694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Make an app where the top row is 2 state flag outputs, the bottom row is two selection bars spaced at both ends of the row, AND the selection bar under the left flag controls the right flag and vice versa.</a:t>
            </a:r>
            <a:endParaRPr>
              <a:solidFill>
                <a:schemeClr val="dk1"/>
              </a:solidFill>
            </a:endParaRPr>
          </a:p>
        </p:txBody>
      </p:sp>
      <p:pic>
        <p:nvPicPr>
          <p:cNvPr id="484" name="Google Shape;484;p81"/>
          <p:cNvPicPr preferRelativeResize="0"/>
          <p:nvPr/>
        </p:nvPicPr>
        <p:blipFill>
          <a:blip r:embed="rId3">
            <a:alphaModFix/>
          </a:blip>
          <a:stretch>
            <a:fillRect/>
          </a:stretch>
        </p:blipFill>
        <p:spPr>
          <a:xfrm>
            <a:off x="1377202" y="1705550"/>
            <a:ext cx="6389601" cy="3263375"/>
          </a:xfrm>
          <a:prstGeom prst="rect">
            <a:avLst/>
          </a:prstGeom>
          <a:noFill/>
          <a:ln>
            <a:noFill/>
          </a:ln>
        </p:spPr>
      </p:pic>
      <p:sp>
        <p:nvSpPr>
          <p:cNvPr id="485" name="Google Shape;485;p81"/>
          <p:cNvSpPr/>
          <p:nvPr/>
        </p:nvSpPr>
        <p:spPr>
          <a:xfrm rot="-2051979">
            <a:off x="3017476" y="3525568"/>
            <a:ext cx="2797297" cy="496920"/>
          </a:xfrm>
          <a:prstGeom prst="rightArrow">
            <a:avLst>
              <a:gd fmla="val 50000" name="adj1"/>
              <a:gd fmla="val 50000" name="adj2"/>
            </a:avLst>
          </a:prstGeom>
          <a:solidFill>
            <a:schemeClr val="accent4"/>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81"/>
          <p:cNvSpPr/>
          <p:nvPr/>
        </p:nvSpPr>
        <p:spPr>
          <a:xfrm rot="-9248599">
            <a:off x="3415741" y="3525526"/>
            <a:ext cx="2713005" cy="496984"/>
          </a:xfrm>
          <a:prstGeom prst="rightArrow">
            <a:avLst>
              <a:gd fmla="val 50000" name="adj1"/>
              <a:gd fmla="val 50000" name="adj2"/>
            </a:avLst>
          </a:prstGeom>
          <a:solidFill>
            <a:schemeClr val="accent4"/>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Activity 1a Solution</a:t>
            </a:r>
            <a:endParaRPr/>
          </a:p>
        </p:txBody>
      </p:sp>
      <p:sp>
        <p:nvSpPr>
          <p:cNvPr id="492" name="Google Shape;492;p8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Themes</a:t>
            </a:r>
            <a:endParaRPr/>
          </a:p>
        </p:txBody>
      </p:sp>
      <p:sp>
        <p:nvSpPr>
          <p:cNvPr id="498" name="Google Shape;498;p83"/>
          <p:cNvSpPr txBox="1"/>
          <p:nvPr>
            <p:ph idx="1" type="body"/>
          </p:nvPr>
        </p:nvSpPr>
        <p:spPr>
          <a:xfrm>
            <a:off x="311700" y="1152475"/>
            <a:ext cx="8520600" cy="377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Themes are a quick and easy way to change the styling of the shiny app.</a:t>
            </a:r>
            <a:endParaRPr>
              <a:solidFill>
                <a:schemeClr val="dk1"/>
              </a:solidFill>
            </a:endParaRPr>
          </a:p>
          <a:p>
            <a:pPr indent="0" lvl="0" marL="0" rtl="0" algn="l">
              <a:spcBef>
                <a:spcPts val="1200"/>
              </a:spcBef>
              <a:spcAft>
                <a:spcPts val="0"/>
              </a:spcAft>
              <a:buNone/>
            </a:pPr>
            <a:r>
              <a:rPr lang="en">
                <a:solidFill>
                  <a:schemeClr val="dk1"/>
                </a:solidFill>
              </a:rPr>
              <a:t>	“styling” = font, colors of the different elements</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a:solidFill>
                  <a:schemeClr val="dk1"/>
                </a:solidFill>
              </a:rPr>
              <a:t>The ‘shinythemes’ package is one of the quickest ways to change the theme of your package / layout.</a:t>
            </a:r>
            <a:endParaRPr>
              <a:solidFill>
                <a:schemeClr val="dk1"/>
              </a:solidFill>
            </a:endParaRPr>
          </a:p>
          <a:p>
            <a:pPr indent="0" lvl="0" marL="45720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shinytheme examples (shinythemeExamples.R)</a:t>
            </a:r>
            <a:endParaRPr/>
          </a:p>
        </p:txBody>
      </p:sp>
      <p:pic>
        <p:nvPicPr>
          <p:cNvPr id="504" name="Google Shape;504;p84"/>
          <p:cNvPicPr preferRelativeResize="0"/>
          <p:nvPr/>
        </p:nvPicPr>
        <p:blipFill>
          <a:blip r:embed="rId3">
            <a:alphaModFix/>
          </a:blip>
          <a:stretch>
            <a:fillRect/>
          </a:stretch>
        </p:blipFill>
        <p:spPr>
          <a:xfrm>
            <a:off x="1554525" y="1017725"/>
            <a:ext cx="6034950" cy="1840000"/>
          </a:xfrm>
          <a:prstGeom prst="rect">
            <a:avLst/>
          </a:prstGeom>
          <a:noFill/>
          <a:ln>
            <a:noFill/>
          </a:ln>
        </p:spPr>
      </p:pic>
      <p:pic>
        <p:nvPicPr>
          <p:cNvPr id="505" name="Google Shape;505;p84"/>
          <p:cNvPicPr preferRelativeResize="0"/>
          <p:nvPr/>
        </p:nvPicPr>
        <p:blipFill>
          <a:blip r:embed="rId4">
            <a:alphaModFix/>
          </a:blip>
          <a:stretch>
            <a:fillRect/>
          </a:stretch>
        </p:blipFill>
        <p:spPr>
          <a:xfrm>
            <a:off x="1512625" y="3086325"/>
            <a:ext cx="6118749" cy="17631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shinytheme examples (shinythemesUnited.R)</a:t>
            </a:r>
            <a:endParaRPr/>
          </a:p>
          <a:p>
            <a:pPr indent="0" lvl="0" marL="0" rtl="0" algn="l">
              <a:spcBef>
                <a:spcPts val="0"/>
              </a:spcBef>
              <a:spcAft>
                <a:spcPts val="0"/>
              </a:spcAft>
              <a:buNone/>
            </a:pPr>
            <a:r>
              <a:t/>
            </a:r>
            <a:endParaRPr/>
          </a:p>
        </p:txBody>
      </p:sp>
      <p:pic>
        <p:nvPicPr>
          <p:cNvPr id="511" name="Google Shape;511;p85"/>
          <p:cNvPicPr preferRelativeResize="0"/>
          <p:nvPr/>
        </p:nvPicPr>
        <p:blipFill>
          <a:blip r:embed="rId3">
            <a:alphaModFix/>
          </a:blip>
          <a:stretch>
            <a:fillRect/>
          </a:stretch>
        </p:blipFill>
        <p:spPr>
          <a:xfrm>
            <a:off x="5913175" y="1075350"/>
            <a:ext cx="2531075" cy="3933050"/>
          </a:xfrm>
          <a:prstGeom prst="rect">
            <a:avLst/>
          </a:prstGeom>
          <a:noFill/>
          <a:ln>
            <a:noFill/>
          </a:ln>
        </p:spPr>
      </p:pic>
      <p:pic>
        <p:nvPicPr>
          <p:cNvPr id="512" name="Google Shape;512;p85"/>
          <p:cNvPicPr preferRelativeResize="0"/>
          <p:nvPr/>
        </p:nvPicPr>
        <p:blipFill>
          <a:blip r:embed="rId4">
            <a:alphaModFix/>
          </a:blip>
          <a:stretch>
            <a:fillRect/>
          </a:stretch>
        </p:blipFill>
        <p:spPr>
          <a:xfrm>
            <a:off x="311700" y="1458600"/>
            <a:ext cx="4933950" cy="2724150"/>
          </a:xfrm>
          <a:prstGeom prst="rect">
            <a:avLst/>
          </a:prstGeom>
          <a:noFill/>
          <a:ln>
            <a:noFill/>
          </a:ln>
        </p:spPr>
      </p:pic>
      <p:sp>
        <p:nvSpPr>
          <p:cNvPr id="513" name="Google Shape;513;p85"/>
          <p:cNvSpPr/>
          <p:nvPr/>
        </p:nvSpPr>
        <p:spPr>
          <a:xfrm rot="10800000">
            <a:off x="2952800" y="1768750"/>
            <a:ext cx="2109300" cy="162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85"/>
          <p:cNvSpPr/>
          <p:nvPr/>
        </p:nvSpPr>
        <p:spPr>
          <a:xfrm rot="10800000">
            <a:off x="6723000" y="4533600"/>
            <a:ext cx="2109300" cy="162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shinytheme examples (shinythemesUnited.R)</a:t>
            </a:r>
            <a:endParaRPr/>
          </a:p>
          <a:p>
            <a:pPr indent="0" lvl="0" marL="0" rtl="0" algn="l">
              <a:spcBef>
                <a:spcPts val="0"/>
              </a:spcBef>
              <a:spcAft>
                <a:spcPts val="0"/>
              </a:spcAft>
              <a:buNone/>
            </a:pPr>
            <a:r>
              <a:t/>
            </a:r>
            <a:endParaRPr/>
          </a:p>
        </p:txBody>
      </p:sp>
      <p:pic>
        <p:nvPicPr>
          <p:cNvPr id="520" name="Google Shape;520;p86"/>
          <p:cNvPicPr preferRelativeResize="0"/>
          <p:nvPr/>
        </p:nvPicPr>
        <p:blipFill>
          <a:blip r:embed="rId3">
            <a:alphaModFix/>
          </a:blip>
          <a:stretch>
            <a:fillRect/>
          </a:stretch>
        </p:blipFill>
        <p:spPr>
          <a:xfrm>
            <a:off x="1959313" y="1219175"/>
            <a:ext cx="5225375" cy="33959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Themes</a:t>
            </a:r>
            <a:endParaRPr/>
          </a:p>
        </p:txBody>
      </p:sp>
      <p:sp>
        <p:nvSpPr>
          <p:cNvPr id="526" name="Google Shape;526;p87"/>
          <p:cNvSpPr txBox="1"/>
          <p:nvPr>
            <p:ph idx="1" type="body"/>
          </p:nvPr>
        </p:nvSpPr>
        <p:spPr>
          <a:xfrm>
            <a:off x="311700" y="1152475"/>
            <a:ext cx="8520600" cy="377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Themes are a quick and easy way to change the styling of the shiny app.</a:t>
            </a:r>
            <a:endParaRPr/>
          </a:p>
          <a:p>
            <a:pPr indent="0" lvl="0" marL="0" rtl="0" algn="l">
              <a:spcBef>
                <a:spcPts val="1200"/>
              </a:spcBef>
              <a:spcAft>
                <a:spcPts val="0"/>
              </a:spcAft>
              <a:buNone/>
            </a:pPr>
            <a:r>
              <a:rPr lang="en"/>
              <a:t>	“styling” = font, colors of the different elements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The ‘shinythemes’ package is one of the quickest ways to change the theme of your package / layout.</a:t>
            </a:r>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a:solidFill>
                  <a:schemeClr val="dk1"/>
                </a:solidFill>
              </a:rPr>
              <a:t>“bslib” package - “bootstrap library” - additional themes / customizing elements of the themes</a:t>
            </a:r>
            <a:endParaRPr>
              <a:solidFill>
                <a:schemeClr val="dk1"/>
              </a:solidFill>
            </a:endParaRPr>
          </a:p>
          <a:p>
            <a:pPr indent="-334327" lvl="0" marL="457200" rtl="0" algn="l">
              <a:spcBef>
                <a:spcPts val="1200"/>
              </a:spcBef>
              <a:spcAft>
                <a:spcPts val="0"/>
              </a:spcAft>
              <a:buClr>
                <a:schemeClr val="dk1"/>
              </a:buClr>
              <a:buSzPct val="100000"/>
              <a:buChar char="-"/>
            </a:pPr>
            <a:r>
              <a:rPr lang="en">
                <a:solidFill>
                  <a:schemeClr val="dk1"/>
                </a:solidFill>
              </a:rPr>
              <a:t>Works off of the </a:t>
            </a:r>
            <a:r>
              <a:rPr lang="en" u="sng">
                <a:solidFill>
                  <a:schemeClr val="accent5"/>
                </a:solidFill>
                <a:hlinkClick r:id="rId3">
                  <a:extLst>
                    <a:ext uri="{A12FA001-AC4F-418D-AE19-62706E023703}">
                      <ahyp:hlinkClr val="tx"/>
                    </a:ext>
                  </a:extLst>
                </a:hlinkClick>
              </a:rPr>
              <a:t>Bootstrap</a:t>
            </a:r>
            <a:r>
              <a:rPr lang="en">
                <a:solidFill>
                  <a:schemeClr val="dk1"/>
                </a:solidFill>
              </a:rPr>
              <a:t> framework mentioned earlier</a:t>
            </a:r>
            <a:endParaRPr>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8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bslib - preset theme example (bslibMinty.R)  </a:t>
            </a:r>
            <a:endParaRPr/>
          </a:p>
        </p:txBody>
      </p:sp>
      <p:pic>
        <p:nvPicPr>
          <p:cNvPr id="532" name="Google Shape;532;p88"/>
          <p:cNvPicPr preferRelativeResize="0"/>
          <p:nvPr/>
        </p:nvPicPr>
        <p:blipFill>
          <a:blip r:embed="rId3">
            <a:alphaModFix/>
          </a:blip>
          <a:stretch>
            <a:fillRect/>
          </a:stretch>
        </p:blipFill>
        <p:spPr>
          <a:xfrm>
            <a:off x="3859825" y="1232900"/>
            <a:ext cx="5055149" cy="3518350"/>
          </a:xfrm>
          <a:prstGeom prst="rect">
            <a:avLst/>
          </a:prstGeom>
          <a:noFill/>
          <a:ln>
            <a:noFill/>
          </a:ln>
        </p:spPr>
      </p:pic>
      <p:pic>
        <p:nvPicPr>
          <p:cNvPr id="533" name="Google Shape;533;p88"/>
          <p:cNvPicPr preferRelativeResize="0"/>
          <p:nvPr/>
        </p:nvPicPr>
        <p:blipFill>
          <a:blip r:embed="rId4">
            <a:alphaModFix/>
          </a:blip>
          <a:stretch>
            <a:fillRect/>
          </a:stretch>
        </p:blipFill>
        <p:spPr>
          <a:xfrm>
            <a:off x="311700" y="2477725"/>
            <a:ext cx="3333750" cy="1028700"/>
          </a:xfrm>
          <a:prstGeom prst="rect">
            <a:avLst/>
          </a:prstGeom>
          <a:noFill/>
          <a:ln>
            <a:noFill/>
          </a:ln>
        </p:spPr>
      </p:pic>
      <p:sp>
        <p:nvSpPr>
          <p:cNvPr id="534" name="Google Shape;534;p88"/>
          <p:cNvSpPr/>
          <p:nvPr/>
        </p:nvSpPr>
        <p:spPr>
          <a:xfrm>
            <a:off x="599450" y="2723475"/>
            <a:ext cx="3045900" cy="244200"/>
          </a:xfrm>
          <a:prstGeom prst="roundRect">
            <a:avLst>
              <a:gd fmla="val 16667" name="adj"/>
            </a:avLst>
          </a:prstGeom>
          <a:noFill/>
          <a:ln cap="flat" cmpd="sng" w="38100">
            <a:solidFill>
              <a:srgbClr val="428BC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534"/>
                                        </p:tgtEl>
                                        <p:attrNameLst>
                                          <p:attrName>style.visibility</p:attrName>
                                        </p:attrNameLst>
                                      </p:cBhvr>
                                      <p:to>
                                        <p:strVal val="visible"/>
                                      </p:to>
                                    </p:set>
                                    <p:anim calcmode="lin" valueType="num">
                                      <p:cBhvr additive="base">
                                        <p:cTn dur="1000"/>
                                        <p:tgtEl>
                                          <p:spTgt spid="53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8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bslib - changing elements </a:t>
            </a:r>
            <a:endParaRPr/>
          </a:p>
        </p:txBody>
      </p:sp>
      <p:pic>
        <p:nvPicPr>
          <p:cNvPr id="540" name="Google Shape;540;p89"/>
          <p:cNvPicPr preferRelativeResize="0"/>
          <p:nvPr/>
        </p:nvPicPr>
        <p:blipFill>
          <a:blip r:embed="rId3">
            <a:alphaModFix/>
          </a:blip>
          <a:stretch>
            <a:fillRect/>
          </a:stretch>
        </p:blipFill>
        <p:spPr>
          <a:xfrm>
            <a:off x="2424113" y="1170125"/>
            <a:ext cx="4295775" cy="3086100"/>
          </a:xfrm>
          <a:prstGeom prst="rect">
            <a:avLst/>
          </a:prstGeom>
          <a:noFill/>
          <a:ln>
            <a:noFill/>
          </a:ln>
        </p:spPr>
      </p:pic>
      <p:sp>
        <p:nvSpPr>
          <p:cNvPr id="541" name="Google Shape;541;p89"/>
          <p:cNvSpPr txBox="1"/>
          <p:nvPr/>
        </p:nvSpPr>
        <p:spPr>
          <a:xfrm>
            <a:off x="4692050" y="4551450"/>
            <a:ext cx="426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pssst….</a:t>
            </a:r>
            <a:r>
              <a:rPr lang="en"/>
              <a:t> </a:t>
            </a:r>
            <a:r>
              <a:rPr lang="en" u="sng">
                <a:solidFill>
                  <a:schemeClr val="hlink"/>
                </a:solidFill>
                <a:hlinkClick r:id="rId4"/>
              </a:rPr>
              <a:t>fonts.google.com</a:t>
            </a:r>
            <a:r>
              <a:rPr lang="en"/>
              <a:t> </a:t>
            </a:r>
            <a:r>
              <a:rPr lang="en">
                <a:solidFill>
                  <a:schemeClr val="dk1"/>
                </a:solidFill>
              </a:rPr>
              <a:t>is awesome!</a:t>
            </a:r>
            <a:endParaRPr>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9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bslib - changing elements (PickStateSidebarBSLIB.R) </a:t>
            </a:r>
            <a:endParaRPr/>
          </a:p>
        </p:txBody>
      </p:sp>
      <p:pic>
        <p:nvPicPr>
          <p:cNvPr id="547" name="Google Shape;547;p90"/>
          <p:cNvPicPr preferRelativeResize="0"/>
          <p:nvPr/>
        </p:nvPicPr>
        <p:blipFill>
          <a:blip r:embed="rId3">
            <a:alphaModFix/>
          </a:blip>
          <a:stretch>
            <a:fillRect/>
          </a:stretch>
        </p:blipFill>
        <p:spPr>
          <a:xfrm>
            <a:off x="152400" y="1170125"/>
            <a:ext cx="8839199" cy="3549911"/>
          </a:xfrm>
          <a:prstGeom prst="rect">
            <a:avLst/>
          </a:prstGeom>
          <a:noFill/>
          <a:ln>
            <a:noFill/>
          </a:ln>
        </p:spPr>
      </p:pic>
      <p:pic>
        <p:nvPicPr>
          <p:cNvPr id="548" name="Google Shape;548;p90"/>
          <p:cNvPicPr preferRelativeResize="0"/>
          <p:nvPr/>
        </p:nvPicPr>
        <p:blipFill>
          <a:blip r:embed="rId4">
            <a:alphaModFix/>
          </a:blip>
          <a:stretch>
            <a:fillRect/>
          </a:stretch>
        </p:blipFill>
        <p:spPr>
          <a:xfrm>
            <a:off x="279250" y="2884613"/>
            <a:ext cx="3333750" cy="1514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46"/>
          <p:cNvSpPr txBox="1"/>
          <p:nvPr>
            <p:ph type="title"/>
          </p:nvPr>
        </p:nvSpPr>
        <p:spPr>
          <a:xfrm>
            <a:off x="311700" y="2527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Brief Introduction</a:t>
            </a:r>
            <a:endParaRPr/>
          </a:p>
        </p:txBody>
      </p:sp>
      <p:sp>
        <p:nvSpPr>
          <p:cNvPr id="206" name="Google Shape;206;p46"/>
          <p:cNvSpPr txBox="1"/>
          <p:nvPr>
            <p:ph idx="1" type="body"/>
          </p:nvPr>
        </p:nvSpPr>
        <p:spPr>
          <a:xfrm>
            <a:off x="2136125" y="1013263"/>
            <a:ext cx="6210300" cy="96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Chris Runyon, Measurement Scientist, NBME</a:t>
            </a:r>
            <a:endParaRPr>
              <a:solidFill>
                <a:schemeClr val="dk1"/>
              </a:solidFill>
            </a:endParaRPr>
          </a:p>
          <a:p>
            <a:pPr indent="0" lvl="0" marL="0" rtl="0" algn="l">
              <a:spcBef>
                <a:spcPts val="1200"/>
              </a:spcBef>
              <a:spcAft>
                <a:spcPts val="1200"/>
              </a:spcAft>
              <a:buNone/>
            </a:pPr>
            <a:r>
              <a:rPr lang="en">
                <a:solidFill>
                  <a:schemeClr val="dk1"/>
                </a:solidFill>
              </a:rPr>
              <a:t>crunyon@nbme.org</a:t>
            </a:r>
            <a:endParaRPr>
              <a:solidFill>
                <a:schemeClr val="dk1"/>
              </a:solidFill>
            </a:endParaRPr>
          </a:p>
        </p:txBody>
      </p:sp>
      <p:pic>
        <p:nvPicPr>
          <p:cNvPr id="207" name="Google Shape;207;p46"/>
          <p:cNvPicPr preferRelativeResize="0"/>
          <p:nvPr/>
        </p:nvPicPr>
        <p:blipFill>
          <a:blip r:embed="rId3">
            <a:alphaModFix/>
          </a:blip>
          <a:stretch>
            <a:fillRect/>
          </a:stretch>
        </p:blipFill>
        <p:spPr>
          <a:xfrm>
            <a:off x="445600" y="2170350"/>
            <a:ext cx="1247475" cy="1247475"/>
          </a:xfrm>
          <a:prstGeom prst="rect">
            <a:avLst/>
          </a:prstGeom>
          <a:noFill/>
          <a:ln>
            <a:noFill/>
          </a:ln>
        </p:spPr>
      </p:pic>
      <p:pic>
        <p:nvPicPr>
          <p:cNvPr id="208" name="Google Shape;208;p46"/>
          <p:cNvPicPr preferRelativeResize="0"/>
          <p:nvPr/>
        </p:nvPicPr>
        <p:blipFill>
          <a:blip r:embed="rId4">
            <a:alphaModFix/>
          </a:blip>
          <a:stretch>
            <a:fillRect/>
          </a:stretch>
        </p:blipFill>
        <p:spPr>
          <a:xfrm>
            <a:off x="445598" y="3466525"/>
            <a:ext cx="1247475" cy="1247475"/>
          </a:xfrm>
          <a:prstGeom prst="rect">
            <a:avLst/>
          </a:prstGeom>
          <a:noFill/>
          <a:ln>
            <a:noFill/>
          </a:ln>
        </p:spPr>
      </p:pic>
      <p:pic>
        <p:nvPicPr>
          <p:cNvPr id="209" name="Google Shape;209;p46"/>
          <p:cNvPicPr preferRelativeResize="0"/>
          <p:nvPr/>
        </p:nvPicPr>
        <p:blipFill>
          <a:blip r:embed="rId5">
            <a:alphaModFix/>
          </a:blip>
          <a:stretch>
            <a:fillRect/>
          </a:stretch>
        </p:blipFill>
        <p:spPr>
          <a:xfrm>
            <a:off x="445595" y="874170"/>
            <a:ext cx="1247475" cy="1247475"/>
          </a:xfrm>
          <a:prstGeom prst="rect">
            <a:avLst/>
          </a:prstGeom>
          <a:noFill/>
          <a:ln>
            <a:noFill/>
          </a:ln>
        </p:spPr>
      </p:pic>
      <p:sp>
        <p:nvSpPr>
          <p:cNvPr id="210" name="Google Shape;210;p46"/>
          <p:cNvSpPr txBox="1"/>
          <p:nvPr>
            <p:ph idx="1" type="body"/>
          </p:nvPr>
        </p:nvSpPr>
        <p:spPr>
          <a:xfrm>
            <a:off x="2136125" y="2215525"/>
            <a:ext cx="6210300" cy="1157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solidFill>
                  <a:schemeClr val="dk1"/>
                </a:solidFill>
              </a:rPr>
              <a:t>Josh Goodman, Senior Director of Psychometrics Test Development, NCCPA</a:t>
            </a:r>
            <a:endParaRPr>
              <a:solidFill>
                <a:schemeClr val="dk1"/>
              </a:solidFill>
            </a:endParaRPr>
          </a:p>
          <a:p>
            <a:pPr indent="0" lvl="0" marL="0" rtl="0" algn="l">
              <a:spcBef>
                <a:spcPts val="1200"/>
              </a:spcBef>
              <a:spcAft>
                <a:spcPts val="1200"/>
              </a:spcAft>
              <a:buNone/>
            </a:pPr>
            <a:r>
              <a:rPr lang="en">
                <a:solidFill>
                  <a:schemeClr val="dk1"/>
                </a:solidFill>
              </a:rPr>
              <a:t>joshuag@nccpa.net</a:t>
            </a:r>
            <a:endParaRPr>
              <a:solidFill>
                <a:schemeClr val="dk1"/>
              </a:solidFill>
            </a:endParaRPr>
          </a:p>
        </p:txBody>
      </p:sp>
      <p:sp>
        <p:nvSpPr>
          <p:cNvPr id="211" name="Google Shape;211;p46"/>
          <p:cNvSpPr txBox="1"/>
          <p:nvPr>
            <p:ph idx="1" type="body"/>
          </p:nvPr>
        </p:nvSpPr>
        <p:spPr>
          <a:xfrm>
            <a:off x="2136125" y="3605575"/>
            <a:ext cx="6210300" cy="96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Marcus Walker, Data Scientist, NCCPA</a:t>
            </a:r>
            <a:endParaRPr>
              <a:solidFill>
                <a:schemeClr val="dk1"/>
              </a:solidFill>
            </a:endParaRPr>
          </a:p>
          <a:p>
            <a:pPr indent="0" lvl="0" marL="0" rtl="0" algn="l">
              <a:spcBef>
                <a:spcPts val="1200"/>
              </a:spcBef>
              <a:spcAft>
                <a:spcPts val="1200"/>
              </a:spcAft>
              <a:buNone/>
            </a:pPr>
            <a:r>
              <a:rPr lang="en">
                <a:solidFill>
                  <a:schemeClr val="dk1"/>
                </a:solidFill>
              </a:rPr>
              <a:t>marcusw@nccpa.net</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9"/>
                                        </p:tgtEl>
                                        <p:attrNameLst>
                                          <p:attrName>style.visibility</p:attrName>
                                        </p:attrNameLst>
                                      </p:cBhvr>
                                      <p:to>
                                        <p:strVal val="visible"/>
                                      </p:to>
                                    </p:set>
                                    <p:anim calcmode="lin" valueType="num">
                                      <p:cBhvr additive="base">
                                        <p:cTn dur="1000"/>
                                        <p:tgtEl>
                                          <p:spTgt spid="20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06"/>
                                        </p:tgtEl>
                                        <p:attrNameLst>
                                          <p:attrName>style.visibility</p:attrName>
                                        </p:attrNameLst>
                                      </p:cBhvr>
                                      <p:to>
                                        <p:strVal val="visible"/>
                                      </p:to>
                                    </p:set>
                                    <p:anim calcmode="lin" valueType="num">
                                      <p:cBhvr additive="base">
                                        <p:cTn dur="1000"/>
                                        <p:tgtEl>
                                          <p:spTgt spid="20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07"/>
                                        </p:tgtEl>
                                        <p:attrNameLst>
                                          <p:attrName>style.visibility</p:attrName>
                                        </p:attrNameLst>
                                      </p:cBhvr>
                                      <p:to>
                                        <p:strVal val="visible"/>
                                      </p:to>
                                    </p:set>
                                    <p:anim calcmode="lin" valueType="num">
                                      <p:cBhvr additive="base">
                                        <p:cTn dur="1000"/>
                                        <p:tgtEl>
                                          <p:spTgt spid="20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10"/>
                                        </p:tgtEl>
                                        <p:attrNameLst>
                                          <p:attrName>style.visibility</p:attrName>
                                        </p:attrNameLst>
                                      </p:cBhvr>
                                      <p:to>
                                        <p:strVal val="visible"/>
                                      </p:to>
                                    </p:set>
                                    <p:anim calcmode="lin" valueType="num">
                                      <p:cBhvr additive="base">
                                        <p:cTn dur="1000"/>
                                        <p:tgtEl>
                                          <p:spTgt spid="21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8"/>
                                        </p:tgtEl>
                                        <p:attrNameLst>
                                          <p:attrName>style.visibility</p:attrName>
                                        </p:attrNameLst>
                                      </p:cBhvr>
                                      <p:to>
                                        <p:strVal val="visible"/>
                                      </p:to>
                                    </p:set>
                                    <p:anim calcmode="lin" valueType="num">
                                      <p:cBhvr additive="base">
                                        <p:cTn dur="1000"/>
                                        <p:tgtEl>
                                          <p:spTgt spid="20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11"/>
                                        </p:tgtEl>
                                        <p:attrNameLst>
                                          <p:attrName>style.visibility</p:attrName>
                                        </p:attrNameLst>
                                      </p:cBhvr>
                                      <p:to>
                                        <p:strVal val="visible"/>
                                      </p:to>
                                    </p:set>
                                    <p:anim calcmode="lin" valueType="num">
                                      <p:cBhvr additive="base">
                                        <p:cTn dur="1000"/>
                                        <p:tgtEl>
                                          <p:spTgt spid="21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9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Tags - </a:t>
            </a:r>
            <a:r>
              <a:rPr lang="en" u="sng">
                <a:solidFill>
                  <a:schemeClr val="hlink"/>
                </a:solidFill>
                <a:hlinkClick r:id="rId3"/>
              </a:rPr>
              <a:t>Shiny HTML Tags Glossary</a:t>
            </a:r>
            <a:endParaRPr/>
          </a:p>
        </p:txBody>
      </p:sp>
      <p:pic>
        <p:nvPicPr>
          <p:cNvPr id="554" name="Google Shape;554;p91"/>
          <p:cNvPicPr preferRelativeResize="0"/>
          <p:nvPr/>
        </p:nvPicPr>
        <p:blipFill>
          <a:blip r:embed="rId4">
            <a:alphaModFix/>
          </a:blip>
          <a:stretch>
            <a:fillRect/>
          </a:stretch>
        </p:blipFill>
        <p:spPr>
          <a:xfrm>
            <a:off x="1862963" y="1017725"/>
            <a:ext cx="5418068" cy="382097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Shiny? - a tags example</a:t>
            </a:r>
            <a:endParaRPr/>
          </a:p>
        </p:txBody>
      </p:sp>
      <p:sp>
        <p:nvSpPr>
          <p:cNvPr id="560" name="Google Shape;560;p92"/>
          <p:cNvSpPr txBox="1"/>
          <p:nvPr>
            <p:ph idx="1" type="body"/>
          </p:nvPr>
        </p:nvSpPr>
        <p:spPr>
          <a:xfrm>
            <a:off x="311700" y="1152475"/>
            <a:ext cx="8520600" cy="3748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highlight>
                  <a:schemeClr val="lt1"/>
                </a:highlight>
                <a:latin typeface="Lato"/>
                <a:ea typeface="Lato"/>
                <a:cs typeface="Lato"/>
                <a:sym typeface="Lato"/>
              </a:rPr>
              <a:t>“</a:t>
            </a:r>
            <a:r>
              <a:rPr b="1" lang="en">
                <a:solidFill>
                  <a:schemeClr val="dk1"/>
                </a:solidFill>
                <a:highlight>
                  <a:schemeClr val="lt1"/>
                </a:highlight>
                <a:latin typeface="Lato"/>
                <a:ea typeface="Lato"/>
                <a:cs typeface="Lato"/>
                <a:sym typeface="Lato"/>
              </a:rPr>
              <a:t>Shiny</a:t>
            </a:r>
            <a:r>
              <a:rPr lang="en">
                <a:solidFill>
                  <a:schemeClr val="dk1"/>
                </a:solidFill>
                <a:highlight>
                  <a:schemeClr val="lt1"/>
                </a:highlight>
                <a:latin typeface="Lato"/>
                <a:ea typeface="Lato"/>
                <a:cs typeface="Lato"/>
                <a:sym typeface="Lato"/>
              </a:rPr>
              <a:t> is an R package that makes it easy to build interactive web apps straight from R. You can host standalone apps on a webpage or embed them in </a:t>
            </a:r>
            <a:r>
              <a:rPr lang="en">
                <a:solidFill>
                  <a:schemeClr val="accent5"/>
                </a:solidFill>
                <a:highlight>
                  <a:schemeClr val="lt1"/>
                </a:highlight>
                <a:uFill>
                  <a:noFill/>
                </a:uFill>
                <a:latin typeface="Lato"/>
                <a:ea typeface="Lato"/>
                <a:cs typeface="Lato"/>
                <a:sym typeface="Lato"/>
                <a:hlinkClick r:id="rId3">
                  <a:extLst>
                    <a:ext uri="{A12FA001-AC4F-418D-AE19-62706E023703}">
                      <ahyp:hlinkClr val="tx"/>
                    </a:ext>
                  </a:extLst>
                </a:hlinkClick>
              </a:rPr>
              <a:t>R Markdown</a:t>
            </a:r>
            <a:r>
              <a:rPr lang="en">
                <a:solidFill>
                  <a:schemeClr val="dk1"/>
                </a:solidFill>
                <a:highlight>
                  <a:schemeClr val="lt1"/>
                </a:highlight>
                <a:latin typeface="Lato"/>
                <a:ea typeface="Lato"/>
                <a:cs typeface="Lato"/>
                <a:sym typeface="Lato"/>
              </a:rPr>
              <a:t> documents or build </a:t>
            </a:r>
            <a:r>
              <a:rPr lang="en">
                <a:solidFill>
                  <a:schemeClr val="accent5"/>
                </a:solidFill>
                <a:highlight>
                  <a:schemeClr val="lt1"/>
                </a:highlight>
                <a:uFill>
                  <a:noFill/>
                </a:uFill>
                <a:latin typeface="Lato"/>
                <a:ea typeface="Lato"/>
                <a:cs typeface="Lato"/>
                <a:sym typeface="Lato"/>
                <a:hlinkClick r:id="rId4">
                  <a:extLst>
                    <a:ext uri="{A12FA001-AC4F-418D-AE19-62706E023703}">
                      <ahyp:hlinkClr val="tx"/>
                    </a:ext>
                  </a:extLst>
                </a:hlinkClick>
              </a:rPr>
              <a:t>dashboards</a:t>
            </a:r>
            <a:r>
              <a:rPr lang="en">
                <a:solidFill>
                  <a:schemeClr val="dk1"/>
                </a:solidFill>
                <a:highlight>
                  <a:schemeClr val="lt1"/>
                </a:highlight>
                <a:latin typeface="Lato"/>
                <a:ea typeface="Lato"/>
                <a:cs typeface="Lato"/>
                <a:sym typeface="Lato"/>
              </a:rPr>
              <a:t>. You can also extend your Shiny apps with </a:t>
            </a:r>
            <a:r>
              <a:rPr lang="en">
                <a:solidFill>
                  <a:schemeClr val="accent5"/>
                </a:solidFill>
                <a:highlight>
                  <a:schemeClr val="lt1"/>
                </a:highlight>
                <a:uFill>
                  <a:noFill/>
                </a:uFill>
                <a:latin typeface="Lato"/>
                <a:ea typeface="Lato"/>
                <a:cs typeface="Lato"/>
                <a:sym typeface="Lato"/>
                <a:hlinkClick r:id="rId5">
                  <a:extLst>
                    <a:ext uri="{A12FA001-AC4F-418D-AE19-62706E023703}">
                      <ahyp:hlinkClr val="tx"/>
                    </a:ext>
                  </a:extLst>
                </a:hlinkClick>
              </a:rPr>
              <a:t>CSS themes</a:t>
            </a:r>
            <a:r>
              <a:rPr lang="en">
                <a:solidFill>
                  <a:schemeClr val="dk1"/>
                </a:solidFill>
                <a:highlight>
                  <a:schemeClr val="lt1"/>
                </a:highlight>
                <a:latin typeface="Lato"/>
                <a:ea typeface="Lato"/>
                <a:cs typeface="Lato"/>
                <a:sym typeface="Lato"/>
              </a:rPr>
              <a:t>, </a:t>
            </a:r>
            <a:r>
              <a:rPr lang="en">
                <a:solidFill>
                  <a:schemeClr val="accent5"/>
                </a:solidFill>
                <a:highlight>
                  <a:schemeClr val="lt1"/>
                </a:highlight>
                <a:uFill>
                  <a:noFill/>
                </a:uFill>
                <a:latin typeface="Lato"/>
                <a:ea typeface="Lato"/>
                <a:cs typeface="Lato"/>
                <a:sym typeface="Lato"/>
                <a:hlinkClick r:id="rId6">
                  <a:extLst>
                    <a:ext uri="{A12FA001-AC4F-418D-AE19-62706E023703}">
                      <ahyp:hlinkClr val="tx"/>
                    </a:ext>
                  </a:extLst>
                </a:hlinkClick>
              </a:rPr>
              <a:t>htmlwidgets</a:t>
            </a:r>
            <a:r>
              <a:rPr lang="en">
                <a:solidFill>
                  <a:schemeClr val="dk1"/>
                </a:solidFill>
                <a:highlight>
                  <a:schemeClr val="lt1"/>
                </a:highlight>
                <a:latin typeface="Lato"/>
                <a:ea typeface="Lato"/>
                <a:cs typeface="Lato"/>
                <a:sym typeface="Lato"/>
              </a:rPr>
              <a:t>, and JavaScript actions.” </a:t>
            </a:r>
            <a:r>
              <a:rPr lang="en" sz="1200">
                <a:solidFill>
                  <a:schemeClr val="dk1"/>
                </a:solidFill>
                <a:highlight>
                  <a:schemeClr val="lt1"/>
                </a:highlight>
                <a:latin typeface="Lato"/>
                <a:ea typeface="Lato"/>
                <a:cs typeface="Lato"/>
                <a:sym typeface="Lato"/>
              </a:rPr>
              <a:t>- </a:t>
            </a:r>
            <a:r>
              <a:rPr lang="en" sz="1200" u="sng">
                <a:solidFill>
                  <a:schemeClr val="accent5"/>
                </a:solidFill>
                <a:highlight>
                  <a:schemeClr val="lt1"/>
                </a:highlight>
                <a:latin typeface="Lato"/>
                <a:ea typeface="Lato"/>
                <a:cs typeface="Lato"/>
                <a:sym typeface="Lato"/>
                <a:hlinkClick r:id="rId7">
                  <a:extLst>
                    <a:ext uri="{A12FA001-AC4F-418D-AE19-62706E023703}">
                      <ahyp:hlinkClr val="tx"/>
                    </a:ext>
                  </a:extLst>
                </a:hlinkClick>
              </a:rPr>
              <a:t>https://shiny.rstudio.com/</a:t>
            </a:r>
            <a:endParaRPr sz="1200">
              <a:solidFill>
                <a:schemeClr val="dk1"/>
              </a:solidFill>
              <a:highlight>
                <a:schemeClr val="lt1"/>
              </a:highlight>
              <a:latin typeface="Lato"/>
              <a:ea typeface="Lato"/>
              <a:cs typeface="Lato"/>
              <a:sym typeface="Lato"/>
            </a:endParaRPr>
          </a:p>
          <a:p>
            <a:pPr indent="0" lvl="0" marL="0" rtl="0" algn="l">
              <a:spcBef>
                <a:spcPts val="1200"/>
              </a:spcBef>
              <a:spcAft>
                <a:spcPts val="0"/>
              </a:spcAft>
              <a:buNone/>
            </a:pPr>
            <a:r>
              <a:t/>
            </a:r>
            <a:endParaRPr>
              <a:solidFill>
                <a:schemeClr val="dk1"/>
              </a:solidFill>
              <a:highlight>
                <a:schemeClr val="lt1"/>
              </a:highlight>
              <a:latin typeface="Lato"/>
              <a:ea typeface="Lato"/>
              <a:cs typeface="Lato"/>
              <a:sym typeface="Lato"/>
            </a:endParaRPr>
          </a:p>
          <a:p>
            <a:pPr indent="0" lvl="0" marL="0" rtl="0" algn="l">
              <a:spcBef>
                <a:spcPts val="1200"/>
              </a:spcBef>
              <a:spcAft>
                <a:spcPts val="0"/>
              </a:spcAft>
              <a:buNone/>
            </a:pPr>
            <a:r>
              <a:rPr lang="en">
                <a:solidFill>
                  <a:schemeClr val="dk1"/>
                </a:solidFill>
                <a:highlight>
                  <a:schemeClr val="lt1"/>
                </a:highlight>
                <a:latin typeface="Lato"/>
                <a:ea typeface="Lato"/>
                <a:cs typeface="Lato"/>
                <a:sym typeface="Lato"/>
              </a:rPr>
              <a:t>It is an interface to help you, your colleagues, your clients, and your customers to be able to do </a:t>
            </a:r>
            <a:r>
              <a:rPr i="1" lang="en">
                <a:solidFill>
                  <a:schemeClr val="dk1"/>
                </a:solidFill>
                <a:highlight>
                  <a:schemeClr val="lt1"/>
                </a:highlight>
                <a:latin typeface="Lato"/>
                <a:ea typeface="Lato"/>
                <a:cs typeface="Lato"/>
                <a:sym typeface="Lato"/>
              </a:rPr>
              <a:t>something</a:t>
            </a:r>
            <a:r>
              <a:rPr lang="en">
                <a:solidFill>
                  <a:schemeClr val="dk1"/>
                </a:solidFill>
                <a:highlight>
                  <a:schemeClr val="lt1"/>
                </a:highlight>
                <a:latin typeface="Lato"/>
                <a:ea typeface="Lato"/>
                <a:cs typeface="Lato"/>
                <a:sym typeface="Lato"/>
              </a:rPr>
              <a:t> </a:t>
            </a:r>
            <a:r>
              <a:rPr lang="en" u="sng">
                <a:solidFill>
                  <a:schemeClr val="dk1"/>
                </a:solidFill>
                <a:highlight>
                  <a:schemeClr val="lt1"/>
                </a:highlight>
                <a:latin typeface="Lato"/>
                <a:ea typeface="Lato"/>
                <a:cs typeface="Lato"/>
                <a:sym typeface="Lato"/>
              </a:rPr>
              <a:t>without having to know  any R programming</a:t>
            </a:r>
            <a:r>
              <a:rPr lang="en">
                <a:solidFill>
                  <a:schemeClr val="dk1"/>
                </a:solidFill>
                <a:highlight>
                  <a:schemeClr val="lt1"/>
                </a:highlight>
                <a:latin typeface="Lato"/>
                <a:ea typeface="Lato"/>
                <a:cs typeface="Lato"/>
                <a:sym typeface="Lato"/>
              </a:rPr>
              <a:t>.</a:t>
            </a:r>
            <a:endParaRPr>
              <a:solidFill>
                <a:schemeClr val="dk1"/>
              </a:solidFill>
              <a:highlight>
                <a:schemeClr val="lt1"/>
              </a:highlight>
              <a:latin typeface="Lato"/>
              <a:ea typeface="Lato"/>
              <a:cs typeface="Lato"/>
              <a:sym typeface="Lato"/>
            </a:endParaRPr>
          </a:p>
          <a:p>
            <a:pPr indent="0" lvl="0" marL="0" rtl="0" algn="l">
              <a:spcBef>
                <a:spcPts val="1200"/>
              </a:spcBef>
              <a:spcAft>
                <a:spcPts val="0"/>
              </a:spcAft>
              <a:buNone/>
            </a:pPr>
            <a:r>
              <a:t/>
            </a:r>
            <a:endParaRPr>
              <a:solidFill>
                <a:schemeClr val="dk1"/>
              </a:solidFill>
              <a:highlight>
                <a:schemeClr val="lt1"/>
              </a:highlight>
              <a:latin typeface="Lato"/>
              <a:ea typeface="Lato"/>
              <a:cs typeface="Lato"/>
              <a:sym typeface="Lato"/>
            </a:endParaRPr>
          </a:p>
          <a:p>
            <a:pPr indent="0" lvl="0" marL="0" rtl="0" algn="l">
              <a:spcBef>
                <a:spcPts val="1200"/>
              </a:spcBef>
              <a:spcAft>
                <a:spcPts val="1200"/>
              </a:spcAft>
              <a:buNone/>
            </a:pPr>
            <a:r>
              <a:t/>
            </a:r>
            <a:endParaRPr>
              <a:solidFill>
                <a:schemeClr val="dk1"/>
              </a:solidFill>
              <a:highlight>
                <a:schemeClr val="lt1"/>
              </a:highlight>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0">
                                            <p:txEl>
                                              <p:pRg end="0" st="0"/>
                                            </p:txEl>
                                          </p:spTgt>
                                        </p:tgtEl>
                                        <p:attrNameLst>
                                          <p:attrName>style.visibility</p:attrName>
                                        </p:attrNameLst>
                                      </p:cBhvr>
                                      <p:to>
                                        <p:strVal val="visible"/>
                                      </p:to>
                                    </p:set>
                                    <p:animEffect filter="fade" transition="in">
                                      <p:cBhvr>
                                        <p:cTn dur="1000"/>
                                        <p:tgtEl>
                                          <p:spTgt spid="56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0">
                                            <p:txEl>
                                              <p:pRg end="1" st="1"/>
                                            </p:txEl>
                                          </p:spTgt>
                                        </p:tgtEl>
                                        <p:attrNameLst>
                                          <p:attrName>style.visibility</p:attrName>
                                        </p:attrNameLst>
                                      </p:cBhvr>
                                      <p:to>
                                        <p:strVal val="visible"/>
                                      </p:to>
                                    </p:set>
                                    <p:animEffect filter="fade" transition="in">
                                      <p:cBhvr>
                                        <p:cTn dur="1000"/>
                                        <p:tgtEl>
                                          <p:spTgt spid="56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0">
                                            <p:txEl>
                                              <p:pRg end="2" st="2"/>
                                            </p:txEl>
                                          </p:spTgt>
                                        </p:tgtEl>
                                        <p:attrNameLst>
                                          <p:attrName>style.visibility</p:attrName>
                                        </p:attrNameLst>
                                      </p:cBhvr>
                                      <p:to>
                                        <p:strVal val="visible"/>
                                      </p:to>
                                    </p:set>
                                    <p:animEffect filter="fade" transition="in">
                                      <p:cBhvr>
                                        <p:cTn dur="1000"/>
                                        <p:tgtEl>
                                          <p:spTgt spid="56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0">
                                            <p:txEl>
                                              <p:pRg end="3" st="3"/>
                                            </p:txEl>
                                          </p:spTgt>
                                        </p:tgtEl>
                                        <p:attrNameLst>
                                          <p:attrName>style.visibility</p:attrName>
                                        </p:attrNameLst>
                                      </p:cBhvr>
                                      <p:to>
                                        <p:strVal val="visible"/>
                                      </p:to>
                                    </p:set>
                                    <p:animEffect filter="fade" transition="in">
                                      <p:cBhvr>
                                        <p:cTn dur="1000"/>
                                        <p:tgtEl>
                                          <p:spTgt spid="56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0">
                                            <p:txEl>
                                              <p:pRg end="4" st="4"/>
                                            </p:txEl>
                                          </p:spTgt>
                                        </p:tgtEl>
                                        <p:attrNameLst>
                                          <p:attrName>style.visibility</p:attrName>
                                        </p:attrNameLst>
                                      </p:cBhvr>
                                      <p:to>
                                        <p:strVal val="visible"/>
                                      </p:to>
                                    </p:set>
                                    <p:animEffect filter="fade" transition="in">
                                      <p:cBhvr>
                                        <p:cTn dur="1000"/>
                                        <p:tgtEl>
                                          <p:spTgt spid="56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Shiny? (AboutShiny.R) </a:t>
            </a:r>
            <a:endParaRPr/>
          </a:p>
        </p:txBody>
      </p:sp>
      <p:pic>
        <p:nvPicPr>
          <p:cNvPr id="566" name="Google Shape;566;p93"/>
          <p:cNvPicPr preferRelativeResize="0"/>
          <p:nvPr/>
        </p:nvPicPr>
        <p:blipFill>
          <a:blip r:embed="rId3">
            <a:alphaModFix/>
          </a:blip>
          <a:stretch>
            <a:fillRect/>
          </a:stretch>
        </p:blipFill>
        <p:spPr>
          <a:xfrm>
            <a:off x="1865627" y="1017725"/>
            <a:ext cx="5412749" cy="395267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9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Shiny? </a:t>
            </a:r>
            <a:endParaRPr/>
          </a:p>
        </p:txBody>
      </p:sp>
      <p:pic>
        <p:nvPicPr>
          <p:cNvPr id="572" name="Google Shape;572;p94"/>
          <p:cNvPicPr preferRelativeResize="0"/>
          <p:nvPr/>
        </p:nvPicPr>
        <p:blipFill>
          <a:blip r:embed="rId3">
            <a:alphaModFix/>
          </a:blip>
          <a:stretch>
            <a:fillRect/>
          </a:stretch>
        </p:blipFill>
        <p:spPr>
          <a:xfrm>
            <a:off x="152400" y="1170125"/>
            <a:ext cx="8839201" cy="3790852"/>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9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Images</a:t>
            </a:r>
            <a:endParaRPr/>
          </a:p>
        </p:txBody>
      </p:sp>
      <p:sp>
        <p:nvSpPr>
          <p:cNvPr id="578" name="Google Shape;578;p9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Including images in a Shiny app is easy. The only trick is that images need to be included in a folder named “www” in the same directory where your app is located (check out the www folder in the PickState folder). </a:t>
            </a:r>
            <a:endParaRPr>
              <a:solidFill>
                <a:schemeClr val="dk1"/>
              </a:solidFill>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solidFill>
                  <a:schemeClr val="dk1"/>
                </a:solidFill>
              </a:rPr>
              <a:t>This default behavior can be changed / overridden, but I’ve never had a need to do so. There are also additional ways to include images, but this has always worked fine for me.</a:t>
            </a:r>
            <a:endParaRPr>
              <a:solidFill>
                <a:schemeClr val="dk1"/>
              </a:solidFill>
            </a:endParaRPr>
          </a:p>
        </p:txBody>
      </p:sp>
      <p:pic>
        <p:nvPicPr>
          <p:cNvPr id="579" name="Google Shape;579;p95"/>
          <p:cNvPicPr preferRelativeResize="0"/>
          <p:nvPr/>
        </p:nvPicPr>
        <p:blipFill>
          <a:blip r:embed="rId3">
            <a:alphaModFix/>
          </a:blip>
          <a:stretch>
            <a:fillRect/>
          </a:stretch>
        </p:blipFill>
        <p:spPr>
          <a:xfrm>
            <a:off x="595575" y="2571750"/>
            <a:ext cx="7716899" cy="3548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9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Activity 1b</a:t>
            </a:r>
            <a:endParaRPr/>
          </a:p>
        </p:txBody>
      </p:sp>
      <p:sp>
        <p:nvSpPr>
          <p:cNvPr id="585" name="Google Shape;585;p9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AutoNum type="arabicPeriod"/>
            </a:pPr>
            <a:r>
              <a:rPr lang="en">
                <a:solidFill>
                  <a:schemeClr val="dk1"/>
                </a:solidFill>
              </a:rPr>
              <a:t>Make a Shiny page with a State Flag image, some detail about why you chose that flag (where you live / work / were born / favorite place to visit, etc.), and then a hyperlink - in italics - that takes the Shiny user to something related to that page (state tourism page, favorite restaurant, etc.).</a:t>
            </a:r>
            <a:endParaRPr>
              <a:solidFill>
                <a:schemeClr val="dk1"/>
              </a:solidFill>
            </a:endParaRPr>
          </a:p>
          <a:p>
            <a:pPr indent="-317500" lvl="1" marL="914400" rtl="0" algn="l">
              <a:spcBef>
                <a:spcPts val="0"/>
              </a:spcBef>
              <a:spcAft>
                <a:spcPts val="0"/>
              </a:spcAft>
              <a:buClr>
                <a:schemeClr val="dk1"/>
              </a:buClr>
              <a:buSzPts val="1400"/>
              <a:buAutoNum type="alphaLcPeriod"/>
            </a:pPr>
            <a:r>
              <a:rPr lang="en">
                <a:solidFill>
                  <a:schemeClr val="dk1"/>
                </a:solidFill>
              </a:rPr>
              <a:t>You must use at least 2 rows and/or the sidebar layout.</a:t>
            </a:r>
            <a:endParaRPr>
              <a:solidFill>
                <a:schemeClr val="dk1"/>
              </a:solidFill>
            </a:endParaRPr>
          </a:p>
          <a:p>
            <a:pPr indent="-317500" lvl="1" marL="914400" rtl="0" algn="l">
              <a:spcBef>
                <a:spcPts val="0"/>
              </a:spcBef>
              <a:spcAft>
                <a:spcPts val="0"/>
              </a:spcAft>
              <a:buClr>
                <a:schemeClr val="dk1"/>
              </a:buClr>
              <a:buSzPts val="1400"/>
              <a:buAutoNum type="alphaLcPeriod"/>
            </a:pPr>
            <a:r>
              <a:rPr lang="en">
                <a:solidFill>
                  <a:schemeClr val="dk1"/>
                </a:solidFill>
              </a:rPr>
              <a:t>You do not include any inputs; the server should be empty.</a:t>
            </a:r>
            <a:endParaRPr>
              <a:solidFill>
                <a:schemeClr val="dk1"/>
              </a:solidFill>
            </a:endParaRPr>
          </a:p>
          <a:p>
            <a:pPr indent="0" lvl="0" marL="914400" rtl="0" algn="l">
              <a:spcBef>
                <a:spcPts val="1200"/>
              </a:spcBef>
              <a:spcAft>
                <a:spcPts val="0"/>
              </a:spcAft>
              <a:buNone/>
            </a:pPr>
            <a:r>
              <a:t/>
            </a:r>
            <a:endParaRPr>
              <a:solidFill>
                <a:schemeClr val="dk1"/>
              </a:solidFill>
            </a:endParaRPr>
          </a:p>
          <a:p>
            <a:pPr indent="-342900" lvl="0" marL="457200" rtl="0" algn="l">
              <a:spcBef>
                <a:spcPts val="1200"/>
              </a:spcBef>
              <a:spcAft>
                <a:spcPts val="0"/>
              </a:spcAft>
              <a:buClr>
                <a:schemeClr val="dk1"/>
              </a:buClr>
              <a:buSzPts val="1800"/>
              <a:buAutoNum type="arabicPeriod"/>
            </a:pPr>
            <a:r>
              <a:rPr lang="en">
                <a:solidFill>
                  <a:schemeClr val="dk1"/>
                </a:solidFill>
              </a:rPr>
              <a:t>Update that page by changing the color of the background and the font used on the page.</a:t>
            </a:r>
            <a:endParaRPr>
              <a:solidFill>
                <a:schemeClr val="dk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9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Activity 1b Solutions</a:t>
            </a:r>
            <a:endParaRPr/>
          </a:p>
        </p:txBody>
      </p:sp>
      <p:sp>
        <p:nvSpPr>
          <p:cNvPr id="591" name="Google Shape;591;p9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9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Shiny Inputs and Outputs</a:t>
            </a:r>
            <a:endParaRPr/>
          </a:p>
        </p:txBody>
      </p:sp>
      <p:sp>
        <p:nvSpPr>
          <p:cNvPr id="597" name="Google Shape;597;p9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9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Shiny Inputs and Outputs</a:t>
            </a:r>
            <a:endParaRPr/>
          </a:p>
        </p:txBody>
      </p:sp>
      <p:sp>
        <p:nvSpPr>
          <p:cNvPr id="603" name="Google Shape;603;p99"/>
          <p:cNvSpPr txBox="1"/>
          <p:nvPr>
            <p:ph idx="1" type="body"/>
          </p:nvPr>
        </p:nvSpPr>
        <p:spPr>
          <a:xfrm>
            <a:off x="159300" y="1152475"/>
            <a:ext cx="2277300" cy="366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Input Functions:</a:t>
            </a:r>
            <a:endParaRPr b="1"/>
          </a:p>
          <a:p>
            <a:pPr indent="0" lvl="0" marL="0" rtl="0" algn="l">
              <a:spcBef>
                <a:spcPts val="1200"/>
              </a:spcBef>
              <a:spcAft>
                <a:spcPts val="0"/>
              </a:spcAft>
              <a:buNone/>
            </a:pPr>
            <a:r>
              <a:rPr b="1" lang="en"/>
              <a:t>	*Input()</a:t>
            </a:r>
            <a:endParaRPr b="1"/>
          </a:p>
          <a:p>
            <a:pPr indent="0" lvl="0" marL="0" rtl="0" algn="l">
              <a:spcBef>
                <a:spcPts val="1200"/>
              </a:spcBef>
              <a:spcAft>
                <a:spcPts val="0"/>
              </a:spcAft>
              <a:buNone/>
            </a:pPr>
            <a:r>
              <a:rPr b="1" lang="en"/>
              <a:t>	</a:t>
            </a:r>
            <a:endParaRPr b="1"/>
          </a:p>
          <a:p>
            <a:pPr indent="0" lvl="0" marL="0" rtl="0" algn="l">
              <a:spcBef>
                <a:spcPts val="1200"/>
              </a:spcBef>
              <a:spcAft>
                <a:spcPts val="0"/>
              </a:spcAft>
              <a:buNone/>
            </a:pPr>
            <a:r>
              <a:rPr b="1" lang="en"/>
              <a:t>	numericInput()</a:t>
            </a:r>
            <a:endParaRPr b="1"/>
          </a:p>
          <a:p>
            <a:pPr indent="0" lvl="0" marL="0" rtl="0" algn="l">
              <a:spcBef>
                <a:spcPts val="1200"/>
              </a:spcBef>
              <a:spcAft>
                <a:spcPts val="0"/>
              </a:spcAft>
              <a:buNone/>
            </a:pPr>
            <a:r>
              <a:rPr b="1" lang="en"/>
              <a:t>	textInput()</a:t>
            </a:r>
            <a:endParaRPr b="1"/>
          </a:p>
          <a:p>
            <a:pPr indent="0" lvl="0" marL="0" rtl="0" algn="l">
              <a:spcBef>
                <a:spcPts val="1200"/>
              </a:spcBef>
              <a:spcAft>
                <a:spcPts val="0"/>
              </a:spcAft>
              <a:buNone/>
            </a:pPr>
            <a:r>
              <a:rPr b="1" lang="en"/>
              <a:t>	sliderInput()</a:t>
            </a:r>
            <a:endParaRPr b="1"/>
          </a:p>
          <a:p>
            <a:pPr indent="0" lvl="0" marL="0" rtl="0" algn="l">
              <a:spcBef>
                <a:spcPts val="1200"/>
              </a:spcBef>
              <a:spcAft>
                <a:spcPts val="0"/>
              </a:spcAft>
              <a:buNone/>
            </a:pPr>
            <a:r>
              <a:rPr b="1" lang="en"/>
              <a:t>	selectInput()</a:t>
            </a:r>
            <a:endParaRPr b="1"/>
          </a:p>
          <a:p>
            <a:pPr indent="0" lvl="0" marL="0" rtl="0" algn="l">
              <a:spcBef>
                <a:spcPts val="1200"/>
              </a:spcBef>
              <a:spcAft>
                <a:spcPts val="0"/>
              </a:spcAft>
              <a:buNone/>
            </a:pPr>
            <a:r>
              <a:rPr b="1" lang="en"/>
              <a:t>	dateInput()</a:t>
            </a:r>
            <a:endParaRPr b="1"/>
          </a:p>
          <a:p>
            <a:pPr indent="0" lvl="0" marL="0" rtl="0" algn="l">
              <a:spcBef>
                <a:spcPts val="1200"/>
              </a:spcBef>
              <a:spcAft>
                <a:spcPts val="1200"/>
              </a:spcAft>
              <a:buNone/>
            </a:pPr>
            <a:r>
              <a:rPr b="1" lang="en"/>
              <a:t>	...</a:t>
            </a:r>
            <a:endParaRPr b="1"/>
          </a:p>
        </p:txBody>
      </p:sp>
      <p:sp>
        <p:nvSpPr>
          <p:cNvPr id="604" name="Google Shape;604;p99"/>
          <p:cNvSpPr txBox="1"/>
          <p:nvPr>
            <p:ph idx="2" type="body"/>
          </p:nvPr>
        </p:nvSpPr>
        <p:spPr>
          <a:xfrm>
            <a:off x="2241600" y="1152475"/>
            <a:ext cx="2330400" cy="366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Output Functions:</a:t>
            </a:r>
            <a:endParaRPr b="1"/>
          </a:p>
          <a:p>
            <a:pPr indent="0" lvl="0" marL="0" rtl="0" algn="l">
              <a:spcBef>
                <a:spcPts val="1200"/>
              </a:spcBef>
              <a:spcAft>
                <a:spcPts val="0"/>
              </a:spcAft>
              <a:buNone/>
            </a:pPr>
            <a:r>
              <a:rPr b="1" lang="en"/>
              <a:t>	*Output()</a:t>
            </a:r>
            <a:endParaRPr b="1"/>
          </a:p>
          <a:p>
            <a:pPr indent="0" lvl="0" marL="0" rtl="0" algn="l">
              <a:spcBef>
                <a:spcPts val="1200"/>
              </a:spcBef>
              <a:spcAft>
                <a:spcPts val="0"/>
              </a:spcAft>
              <a:buNone/>
            </a:pPr>
            <a:r>
              <a:t/>
            </a:r>
            <a:endParaRPr b="1"/>
          </a:p>
          <a:p>
            <a:pPr indent="0" lvl="0" marL="0" rtl="0" algn="l">
              <a:spcBef>
                <a:spcPts val="1200"/>
              </a:spcBef>
              <a:spcAft>
                <a:spcPts val="0"/>
              </a:spcAft>
              <a:buNone/>
            </a:pPr>
            <a:r>
              <a:rPr b="1" lang="en"/>
              <a:t>	plotOutput()</a:t>
            </a:r>
            <a:endParaRPr b="1"/>
          </a:p>
          <a:p>
            <a:pPr indent="0" lvl="0" marL="0" rtl="0" algn="l">
              <a:spcBef>
                <a:spcPts val="1200"/>
              </a:spcBef>
              <a:spcAft>
                <a:spcPts val="0"/>
              </a:spcAft>
              <a:buNone/>
            </a:pPr>
            <a:r>
              <a:rPr b="1" lang="en"/>
              <a:t>	dataTableOutput()</a:t>
            </a:r>
            <a:endParaRPr b="1"/>
          </a:p>
          <a:p>
            <a:pPr indent="0" lvl="0" marL="0" rtl="0" algn="l">
              <a:spcBef>
                <a:spcPts val="1200"/>
              </a:spcBef>
              <a:spcAft>
                <a:spcPts val="0"/>
              </a:spcAft>
              <a:buNone/>
            </a:pPr>
            <a:r>
              <a:rPr b="1" lang="en"/>
              <a:t>	textOutput()</a:t>
            </a:r>
            <a:endParaRPr b="1"/>
          </a:p>
          <a:p>
            <a:pPr indent="0" lvl="0" marL="0" rtl="0" algn="l">
              <a:spcBef>
                <a:spcPts val="1200"/>
              </a:spcBef>
              <a:spcAft>
                <a:spcPts val="0"/>
              </a:spcAft>
              <a:buNone/>
            </a:pPr>
            <a:r>
              <a:rPr b="1" lang="en"/>
              <a:t>	htmlOutput()</a:t>
            </a:r>
            <a:endParaRPr b="1"/>
          </a:p>
          <a:p>
            <a:pPr indent="0" lvl="0" marL="0" rtl="0" algn="l">
              <a:spcBef>
                <a:spcPts val="1200"/>
              </a:spcBef>
              <a:spcAft>
                <a:spcPts val="0"/>
              </a:spcAft>
              <a:buNone/>
            </a:pPr>
            <a:r>
              <a:rPr b="1" lang="en"/>
              <a:t>	uiOutput()</a:t>
            </a:r>
            <a:endParaRPr b="1"/>
          </a:p>
          <a:p>
            <a:pPr indent="457200" lvl="0" marL="0" rtl="0" algn="l">
              <a:spcBef>
                <a:spcPts val="1200"/>
              </a:spcBef>
              <a:spcAft>
                <a:spcPts val="1200"/>
              </a:spcAft>
              <a:buNone/>
            </a:pPr>
            <a:r>
              <a:rPr b="1" lang="en"/>
              <a:t>...</a:t>
            </a:r>
            <a:endParaRPr b="1"/>
          </a:p>
        </p:txBody>
      </p:sp>
      <p:pic>
        <p:nvPicPr>
          <p:cNvPr id="605" name="Google Shape;605;p99"/>
          <p:cNvPicPr preferRelativeResize="0"/>
          <p:nvPr/>
        </p:nvPicPr>
        <p:blipFill>
          <a:blip r:embed="rId3">
            <a:alphaModFix/>
          </a:blip>
          <a:stretch>
            <a:fillRect/>
          </a:stretch>
        </p:blipFill>
        <p:spPr>
          <a:xfrm>
            <a:off x="4422975" y="1268500"/>
            <a:ext cx="4650475" cy="306922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10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Input Function Structure </a:t>
            </a:r>
            <a:endParaRPr/>
          </a:p>
        </p:txBody>
      </p:sp>
      <p:sp>
        <p:nvSpPr>
          <p:cNvPr id="611" name="Google Shape;611;p100"/>
          <p:cNvSpPr txBox="1"/>
          <p:nvPr>
            <p:ph idx="1" type="body"/>
          </p:nvPr>
        </p:nvSpPr>
        <p:spPr>
          <a:xfrm>
            <a:off x="311700" y="1152475"/>
            <a:ext cx="3940800" cy="3701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Common and Required Inputs:</a:t>
            </a:r>
            <a:endParaRPr b="1"/>
          </a:p>
          <a:p>
            <a:pPr indent="0" lvl="0" marL="0" rtl="0" algn="l">
              <a:spcBef>
                <a:spcPts val="1200"/>
              </a:spcBef>
              <a:spcAft>
                <a:spcPts val="0"/>
              </a:spcAft>
              <a:buNone/>
            </a:pPr>
            <a:r>
              <a:rPr b="1" lang="en"/>
              <a:t>sliderInput(inputId,</a:t>
            </a:r>
            <a:endParaRPr b="1"/>
          </a:p>
          <a:p>
            <a:pPr indent="457200" lvl="0" marL="457200" rtl="0" algn="l">
              <a:spcBef>
                <a:spcPts val="1200"/>
              </a:spcBef>
              <a:spcAft>
                <a:spcPts val="0"/>
              </a:spcAft>
              <a:buNone/>
            </a:pPr>
            <a:r>
              <a:rPr b="1" lang="en"/>
              <a:t>label,</a:t>
            </a:r>
            <a:endParaRPr b="1"/>
          </a:p>
          <a:p>
            <a:pPr indent="457200" lvl="0" marL="457200" rtl="0" algn="l">
              <a:spcBef>
                <a:spcPts val="1200"/>
              </a:spcBef>
              <a:spcAft>
                <a:spcPts val="0"/>
              </a:spcAft>
              <a:buNone/>
            </a:pPr>
            <a:r>
              <a:rPr b="1" lang="en"/>
              <a:t>...</a:t>
            </a:r>
            <a:endParaRPr b="1"/>
          </a:p>
          <a:p>
            <a:pPr indent="457200" lvl="0" marL="457200" rtl="0" algn="l">
              <a:spcBef>
                <a:spcPts val="1200"/>
              </a:spcBef>
              <a:spcAft>
                <a:spcPts val="0"/>
              </a:spcAft>
              <a:buNone/>
            </a:pPr>
            <a:r>
              <a:rPr b="1" lang="en"/>
              <a:t>)</a:t>
            </a:r>
            <a:endParaRPr b="1"/>
          </a:p>
          <a:p>
            <a:pPr indent="0" lvl="0" marL="0" rtl="0" algn="l">
              <a:spcBef>
                <a:spcPts val="1200"/>
              </a:spcBef>
              <a:spcAft>
                <a:spcPts val="0"/>
              </a:spcAft>
              <a:buNone/>
            </a:pPr>
            <a:r>
              <a:rPr b="1" lang="en"/>
              <a:t>Full input list (including ones with defaults)</a:t>
            </a:r>
            <a:endParaRPr b="1"/>
          </a:p>
          <a:p>
            <a:pPr indent="0" lvl="0" marL="0" rtl="0" algn="l">
              <a:spcBef>
                <a:spcPts val="1200"/>
              </a:spcBef>
              <a:spcAft>
                <a:spcPts val="0"/>
              </a:spcAft>
              <a:buNone/>
            </a:pPr>
            <a:r>
              <a:rPr lang="en" u="sng">
                <a:solidFill>
                  <a:schemeClr val="hlink"/>
                </a:solidFill>
                <a:hlinkClick r:id="rId3"/>
              </a:rPr>
              <a:t>https://shiny.rstudio.com/reference/shiny/latest/sliderInput.html</a:t>
            </a:r>
            <a:r>
              <a:rPr lang="en"/>
              <a:t> </a:t>
            </a:r>
            <a:endParaRPr/>
          </a:p>
          <a:p>
            <a:pPr indent="0" lvl="0" marL="0" rtl="0" algn="l">
              <a:spcBef>
                <a:spcPts val="1200"/>
              </a:spcBef>
              <a:spcAft>
                <a:spcPts val="1200"/>
              </a:spcAft>
              <a:buNone/>
            </a:pPr>
            <a:r>
              <a:rPr b="1" lang="en"/>
              <a:t>Sometimes there are differences based on the Shiny package version</a:t>
            </a:r>
            <a:endParaRPr b="1"/>
          </a:p>
        </p:txBody>
      </p:sp>
      <p:sp>
        <p:nvSpPr>
          <p:cNvPr id="612" name="Google Shape;612;p100"/>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13" name="Google Shape;613;p100"/>
          <p:cNvPicPr preferRelativeResize="0"/>
          <p:nvPr/>
        </p:nvPicPr>
        <p:blipFill>
          <a:blip r:embed="rId4">
            <a:alphaModFix/>
          </a:blip>
          <a:stretch>
            <a:fillRect/>
          </a:stretch>
        </p:blipFill>
        <p:spPr>
          <a:xfrm>
            <a:off x="4225524" y="639775"/>
            <a:ext cx="1693850" cy="4449399"/>
          </a:xfrm>
          <a:prstGeom prst="rect">
            <a:avLst/>
          </a:prstGeom>
          <a:noFill/>
          <a:ln>
            <a:noFill/>
          </a:ln>
        </p:spPr>
      </p:pic>
      <p:pic>
        <p:nvPicPr>
          <p:cNvPr id="614" name="Google Shape;614;p100"/>
          <p:cNvPicPr preferRelativeResize="0"/>
          <p:nvPr/>
        </p:nvPicPr>
        <p:blipFill>
          <a:blip r:embed="rId5">
            <a:alphaModFix/>
          </a:blip>
          <a:stretch>
            <a:fillRect/>
          </a:stretch>
        </p:blipFill>
        <p:spPr>
          <a:xfrm>
            <a:off x="6117450" y="792175"/>
            <a:ext cx="2783175" cy="4154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Shiny?</a:t>
            </a:r>
            <a:endParaRPr/>
          </a:p>
        </p:txBody>
      </p:sp>
      <p:sp>
        <p:nvSpPr>
          <p:cNvPr id="217" name="Google Shape;217;p47"/>
          <p:cNvSpPr txBox="1"/>
          <p:nvPr>
            <p:ph idx="1" type="body"/>
          </p:nvPr>
        </p:nvSpPr>
        <p:spPr>
          <a:xfrm>
            <a:off x="311700" y="1152475"/>
            <a:ext cx="8520600" cy="3748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highlight>
                  <a:schemeClr val="lt1"/>
                </a:highlight>
                <a:latin typeface="Lato"/>
                <a:ea typeface="Lato"/>
                <a:cs typeface="Lato"/>
                <a:sym typeface="Lato"/>
              </a:rPr>
              <a:t>“Shiny is an R package that makes it easy to build interactive web apps straight from R. You can host standalone apps on a webpage or embed them in </a:t>
            </a:r>
            <a:r>
              <a:rPr lang="en">
                <a:solidFill>
                  <a:schemeClr val="accent5"/>
                </a:solidFill>
                <a:highlight>
                  <a:schemeClr val="lt1"/>
                </a:highlight>
                <a:uFill>
                  <a:noFill/>
                </a:uFill>
                <a:latin typeface="Lato"/>
                <a:ea typeface="Lato"/>
                <a:cs typeface="Lato"/>
                <a:sym typeface="Lato"/>
                <a:hlinkClick r:id="rId3">
                  <a:extLst>
                    <a:ext uri="{A12FA001-AC4F-418D-AE19-62706E023703}">
                      <ahyp:hlinkClr val="tx"/>
                    </a:ext>
                  </a:extLst>
                </a:hlinkClick>
              </a:rPr>
              <a:t>R Markdown</a:t>
            </a:r>
            <a:r>
              <a:rPr lang="en">
                <a:solidFill>
                  <a:schemeClr val="dk1"/>
                </a:solidFill>
                <a:highlight>
                  <a:schemeClr val="lt1"/>
                </a:highlight>
                <a:latin typeface="Lato"/>
                <a:ea typeface="Lato"/>
                <a:cs typeface="Lato"/>
                <a:sym typeface="Lato"/>
              </a:rPr>
              <a:t> documents or build </a:t>
            </a:r>
            <a:r>
              <a:rPr lang="en">
                <a:solidFill>
                  <a:schemeClr val="accent5"/>
                </a:solidFill>
                <a:highlight>
                  <a:schemeClr val="lt1"/>
                </a:highlight>
                <a:uFill>
                  <a:noFill/>
                </a:uFill>
                <a:latin typeface="Lato"/>
                <a:ea typeface="Lato"/>
                <a:cs typeface="Lato"/>
                <a:sym typeface="Lato"/>
                <a:hlinkClick r:id="rId4">
                  <a:extLst>
                    <a:ext uri="{A12FA001-AC4F-418D-AE19-62706E023703}">
                      <ahyp:hlinkClr val="tx"/>
                    </a:ext>
                  </a:extLst>
                </a:hlinkClick>
              </a:rPr>
              <a:t>dashboards</a:t>
            </a:r>
            <a:r>
              <a:rPr lang="en">
                <a:solidFill>
                  <a:schemeClr val="dk1"/>
                </a:solidFill>
                <a:highlight>
                  <a:schemeClr val="lt1"/>
                </a:highlight>
                <a:latin typeface="Lato"/>
                <a:ea typeface="Lato"/>
                <a:cs typeface="Lato"/>
                <a:sym typeface="Lato"/>
              </a:rPr>
              <a:t>. You can also extend your Shiny apps with </a:t>
            </a:r>
            <a:r>
              <a:rPr lang="en">
                <a:solidFill>
                  <a:schemeClr val="accent5"/>
                </a:solidFill>
                <a:highlight>
                  <a:schemeClr val="lt1"/>
                </a:highlight>
                <a:uFill>
                  <a:noFill/>
                </a:uFill>
                <a:latin typeface="Lato"/>
                <a:ea typeface="Lato"/>
                <a:cs typeface="Lato"/>
                <a:sym typeface="Lato"/>
                <a:hlinkClick r:id="rId5">
                  <a:extLst>
                    <a:ext uri="{A12FA001-AC4F-418D-AE19-62706E023703}">
                      <ahyp:hlinkClr val="tx"/>
                    </a:ext>
                  </a:extLst>
                </a:hlinkClick>
              </a:rPr>
              <a:t>CSS themes</a:t>
            </a:r>
            <a:r>
              <a:rPr lang="en">
                <a:solidFill>
                  <a:schemeClr val="dk1"/>
                </a:solidFill>
                <a:highlight>
                  <a:schemeClr val="lt1"/>
                </a:highlight>
                <a:latin typeface="Lato"/>
                <a:ea typeface="Lato"/>
                <a:cs typeface="Lato"/>
                <a:sym typeface="Lato"/>
              </a:rPr>
              <a:t>, </a:t>
            </a:r>
            <a:r>
              <a:rPr lang="en">
                <a:solidFill>
                  <a:schemeClr val="accent5"/>
                </a:solidFill>
                <a:highlight>
                  <a:schemeClr val="lt1"/>
                </a:highlight>
                <a:uFill>
                  <a:noFill/>
                </a:uFill>
                <a:latin typeface="Lato"/>
                <a:ea typeface="Lato"/>
                <a:cs typeface="Lato"/>
                <a:sym typeface="Lato"/>
                <a:hlinkClick r:id="rId6">
                  <a:extLst>
                    <a:ext uri="{A12FA001-AC4F-418D-AE19-62706E023703}">
                      <ahyp:hlinkClr val="tx"/>
                    </a:ext>
                  </a:extLst>
                </a:hlinkClick>
              </a:rPr>
              <a:t>htmlwidgets</a:t>
            </a:r>
            <a:r>
              <a:rPr lang="en">
                <a:solidFill>
                  <a:schemeClr val="dk1"/>
                </a:solidFill>
                <a:highlight>
                  <a:schemeClr val="lt1"/>
                </a:highlight>
                <a:latin typeface="Lato"/>
                <a:ea typeface="Lato"/>
                <a:cs typeface="Lato"/>
                <a:sym typeface="Lato"/>
              </a:rPr>
              <a:t>, and JavaScript actions.” </a:t>
            </a:r>
            <a:r>
              <a:rPr lang="en" sz="1200">
                <a:solidFill>
                  <a:schemeClr val="dk1"/>
                </a:solidFill>
                <a:highlight>
                  <a:schemeClr val="lt1"/>
                </a:highlight>
                <a:latin typeface="Lato"/>
                <a:ea typeface="Lato"/>
                <a:cs typeface="Lato"/>
                <a:sym typeface="Lato"/>
              </a:rPr>
              <a:t>- </a:t>
            </a:r>
            <a:r>
              <a:rPr lang="en" sz="1200" u="sng">
                <a:solidFill>
                  <a:schemeClr val="hlink"/>
                </a:solidFill>
                <a:highlight>
                  <a:schemeClr val="lt1"/>
                </a:highlight>
                <a:latin typeface="Lato"/>
                <a:ea typeface="Lato"/>
                <a:cs typeface="Lato"/>
                <a:sym typeface="Lato"/>
                <a:hlinkClick r:id="rId7"/>
              </a:rPr>
              <a:t>https://shiny.rstudio.com/</a:t>
            </a:r>
            <a:endParaRPr sz="1200">
              <a:solidFill>
                <a:schemeClr val="dk1"/>
              </a:solidFill>
              <a:highlight>
                <a:schemeClr val="lt1"/>
              </a:highlight>
              <a:latin typeface="Lato"/>
              <a:ea typeface="Lato"/>
              <a:cs typeface="Lato"/>
              <a:sym typeface="Lato"/>
            </a:endParaRPr>
          </a:p>
          <a:p>
            <a:pPr indent="0" lvl="0" marL="0" rtl="0" algn="l">
              <a:spcBef>
                <a:spcPts val="1200"/>
              </a:spcBef>
              <a:spcAft>
                <a:spcPts val="0"/>
              </a:spcAft>
              <a:buNone/>
            </a:pPr>
            <a:r>
              <a:t/>
            </a:r>
            <a:endParaRPr>
              <a:solidFill>
                <a:schemeClr val="dk1"/>
              </a:solidFill>
              <a:highlight>
                <a:schemeClr val="lt1"/>
              </a:highlight>
              <a:latin typeface="Lato"/>
              <a:ea typeface="Lato"/>
              <a:cs typeface="Lato"/>
              <a:sym typeface="Lato"/>
            </a:endParaRPr>
          </a:p>
          <a:p>
            <a:pPr indent="0" lvl="0" marL="0" rtl="0" algn="l">
              <a:spcBef>
                <a:spcPts val="1200"/>
              </a:spcBef>
              <a:spcAft>
                <a:spcPts val="0"/>
              </a:spcAft>
              <a:buNone/>
            </a:pPr>
            <a:r>
              <a:rPr lang="en">
                <a:solidFill>
                  <a:schemeClr val="dk1"/>
                </a:solidFill>
                <a:highlight>
                  <a:schemeClr val="lt1"/>
                </a:highlight>
                <a:latin typeface="Lato"/>
                <a:ea typeface="Lato"/>
                <a:cs typeface="Lato"/>
                <a:sym typeface="Lato"/>
              </a:rPr>
              <a:t>It is an interface to help you, your colleagues, your clients, and your customers to be able to do </a:t>
            </a:r>
            <a:r>
              <a:rPr i="1" lang="en">
                <a:solidFill>
                  <a:schemeClr val="dk1"/>
                </a:solidFill>
                <a:highlight>
                  <a:schemeClr val="lt1"/>
                </a:highlight>
                <a:latin typeface="Lato"/>
                <a:ea typeface="Lato"/>
                <a:cs typeface="Lato"/>
                <a:sym typeface="Lato"/>
              </a:rPr>
              <a:t>something</a:t>
            </a:r>
            <a:r>
              <a:rPr lang="en">
                <a:solidFill>
                  <a:schemeClr val="dk1"/>
                </a:solidFill>
                <a:highlight>
                  <a:schemeClr val="lt1"/>
                </a:highlight>
                <a:latin typeface="Lato"/>
                <a:ea typeface="Lato"/>
                <a:cs typeface="Lato"/>
                <a:sym typeface="Lato"/>
              </a:rPr>
              <a:t> </a:t>
            </a:r>
            <a:r>
              <a:rPr lang="en" u="sng">
                <a:solidFill>
                  <a:schemeClr val="dk1"/>
                </a:solidFill>
                <a:highlight>
                  <a:schemeClr val="lt1"/>
                </a:highlight>
                <a:latin typeface="Lato"/>
                <a:ea typeface="Lato"/>
                <a:cs typeface="Lato"/>
                <a:sym typeface="Lato"/>
              </a:rPr>
              <a:t>without having to know  any R programming</a:t>
            </a:r>
            <a:r>
              <a:rPr lang="en">
                <a:solidFill>
                  <a:schemeClr val="dk1"/>
                </a:solidFill>
                <a:highlight>
                  <a:schemeClr val="lt1"/>
                </a:highlight>
                <a:latin typeface="Lato"/>
                <a:ea typeface="Lato"/>
                <a:cs typeface="Lato"/>
                <a:sym typeface="Lato"/>
              </a:rPr>
              <a:t>.</a:t>
            </a:r>
            <a:endParaRPr>
              <a:solidFill>
                <a:schemeClr val="dk1"/>
              </a:solidFill>
              <a:highlight>
                <a:schemeClr val="lt1"/>
              </a:highlight>
              <a:latin typeface="Lato"/>
              <a:ea typeface="Lato"/>
              <a:cs typeface="Lato"/>
              <a:sym typeface="Lato"/>
            </a:endParaRPr>
          </a:p>
          <a:p>
            <a:pPr indent="-342900" lvl="0" marL="457200" rtl="0" algn="l">
              <a:spcBef>
                <a:spcPts val="1200"/>
              </a:spcBef>
              <a:spcAft>
                <a:spcPts val="0"/>
              </a:spcAft>
              <a:buClr>
                <a:schemeClr val="dk1"/>
              </a:buClr>
              <a:buSzPts val="1800"/>
              <a:buFont typeface="Lato"/>
              <a:buChar char="-"/>
            </a:pPr>
            <a:r>
              <a:rPr i="1" lang="en">
                <a:solidFill>
                  <a:schemeClr val="dk1"/>
                </a:solidFill>
                <a:highlight>
                  <a:schemeClr val="lt1"/>
                </a:highlight>
                <a:latin typeface="Lato"/>
                <a:ea typeface="Lato"/>
                <a:cs typeface="Lato"/>
                <a:sym typeface="Lato"/>
              </a:rPr>
              <a:t>something</a:t>
            </a:r>
            <a:r>
              <a:rPr lang="en">
                <a:solidFill>
                  <a:schemeClr val="dk1"/>
                </a:solidFill>
                <a:highlight>
                  <a:schemeClr val="lt1"/>
                </a:highlight>
                <a:latin typeface="Lato"/>
                <a:ea typeface="Lato"/>
                <a:cs typeface="Lato"/>
                <a:sym typeface="Lato"/>
              </a:rPr>
              <a:t> = access information / data, enter information / data, perform an analysis, create a report, etc.</a:t>
            </a:r>
            <a:endParaRPr>
              <a:solidFill>
                <a:schemeClr val="dk1"/>
              </a:solidFill>
              <a:highlight>
                <a:schemeClr val="lt1"/>
              </a:highlight>
              <a:latin typeface="Lato"/>
              <a:ea typeface="Lato"/>
              <a:cs typeface="Lato"/>
              <a:sym typeface="Lat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10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the Input Functions Do </a:t>
            </a:r>
            <a:endParaRPr/>
          </a:p>
        </p:txBody>
      </p:sp>
      <p:sp>
        <p:nvSpPr>
          <p:cNvPr id="620" name="Google Shape;620;p10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Generate the HTML so you don’t have to</a:t>
            </a:r>
            <a:endParaRPr b="1"/>
          </a:p>
          <a:p>
            <a:pPr indent="-342900" lvl="0" marL="457200" rtl="0" algn="l">
              <a:spcBef>
                <a:spcPts val="0"/>
              </a:spcBef>
              <a:spcAft>
                <a:spcPts val="0"/>
              </a:spcAft>
              <a:buSzPts val="1800"/>
              <a:buChar char="●"/>
            </a:pPr>
            <a:r>
              <a:rPr b="1" lang="en"/>
              <a:t>Signal to Shiny that something has changed</a:t>
            </a:r>
            <a:endParaRPr b="1"/>
          </a:p>
          <a:p>
            <a:pPr indent="-342900" lvl="0" marL="457200" rtl="0" algn="l">
              <a:spcBef>
                <a:spcPts val="0"/>
              </a:spcBef>
              <a:spcAft>
                <a:spcPts val="0"/>
              </a:spcAft>
              <a:buSzPts val="1800"/>
              <a:buChar char="●"/>
            </a:pPr>
            <a:r>
              <a:rPr b="1" lang="en"/>
              <a:t>Many functions used in the Shiny UI generate HTML like this</a:t>
            </a:r>
            <a:endParaRPr b="1"/>
          </a:p>
          <a:p>
            <a:pPr indent="457200" lvl="0" marL="457200" rtl="0" algn="l">
              <a:spcBef>
                <a:spcPts val="1200"/>
              </a:spcBef>
              <a:spcAft>
                <a:spcPts val="1200"/>
              </a:spcAft>
              <a:buNone/>
            </a:pPr>
            <a:r>
              <a:t/>
            </a:r>
            <a:endParaRPr/>
          </a:p>
        </p:txBody>
      </p:sp>
      <p:pic>
        <p:nvPicPr>
          <p:cNvPr id="621" name="Google Shape;621;p101"/>
          <p:cNvPicPr preferRelativeResize="0"/>
          <p:nvPr/>
        </p:nvPicPr>
        <p:blipFill>
          <a:blip r:embed="rId3">
            <a:alphaModFix/>
          </a:blip>
          <a:stretch>
            <a:fillRect/>
          </a:stretch>
        </p:blipFill>
        <p:spPr>
          <a:xfrm>
            <a:off x="754500" y="2518750"/>
            <a:ext cx="7364449" cy="18977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10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Rules for accessing your inputs</a:t>
            </a:r>
            <a:endParaRPr/>
          </a:p>
        </p:txBody>
      </p:sp>
      <p:sp>
        <p:nvSpPr>
          <p:cNvPr id="627" name="Google Shape;627;p102"/>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a:t>Access like a list (or similar to a dataframe): </a:t>
            </a:r>
            <a:endParaRPr b="1" sz="1800"/>
          </a:p>
          <a:p>
            <a:pPr indent="457200" lvl="0" marL="0" rtl="0" algn="l">
              <a:spcBef>
                <a:spcPts val="1200"/>
              </a:spcBef>
              <a:spcAft>
                <a:spcPts val="0"/>
              </a:spcAft>
              <a:buNone/>
            </a:pPr>
            <a:r>
              <a:rPr b="1" lang="en" sz="1800"/>
              <a:t>input$</a:t>
            </a:r>
            <a:endParaRPr b="1" sz="1800"/>
          </a:p>
          <a:p>
            <a:pPr indent="457200" lvl="0" marL="0" rtl="0" algn="l">
              <a:spcBef>
                <a:spcPts val="1200"/>
              </a:spcBef>
              <a:spcAft>
                <a:spcPts val="0"/>
              </a:spcAft>
              <a:buNone/>
            </a:pPr>
            <a:r>
              <a:rPr b="1" lang="en" sz="1800"/>
              <a:t>Input[[ ]]</a:t>
            </a:r>
            <a:endParaRPr b="1" sz="1800"/>
          </a:p>
          <a:p>
            <a:pPr indent="0" lvl="0" marL="0" rtl="0" algn="l">
              <a:spcBef>
                <a:spcPts val="1200"/>
              </a:spcBef>
              <a:spcAft>
                <a:spcPts val="1200"/>
              </a:spcAft>
              <a:buNone/>
            </a:pPr>
            <a:r>
              <a:rPr b="1" lang="en" sz="1800"/>
              <a:t>MUST be accessed in a reactive component inside the server code </a:t>
            </a:r>
            <a:endParaRPr b="1" sz="1800"/>
          </a:p>
        </p:txBody>
      </p:sp>
      <p:sp>
        <p:nvSpPr>
          <p:cNvPr id="628" name="Google Shape;628;p102"/>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a:solidFill>
                  <a:schemeClr val="accent4"/>
                </a:solidFill>
              </a:rPr>
              <a:t>ui</a:t>
            </a:r>
            <a:endParaRPr b="1" sz="1800">
              <a:solidFill>
                <a:schemeClr val="accent4"/>
              </a:solidFill>
            </a:endParaRPr>
          </a:p>
          <a:p>
            <a:pPr indent="0" lvl="0" marL="0" rtl="0" algn="l">
              <a:spcBef>
                <a:spcPts val="1200"/>
              </a:spcBef>
              <a:spcAft>
                <a:spcPts val="0"/>
              </a:spcAft>
              <a:buNone/>
            </a:pPr>
            <a:r>
              <a:rPr b="1" lang="en" sz="1800">
                <a:solidFill>
                  <a:schemeClr val="accent1"/>
                </a:solidFill>
              </a:rPr>
              <a:t>checkboxInput</a:t>
            </a:r>
            <a:r>
              <a:rPr b="1" lang="en" sz="1800"/>
              <a:t>(inputId = "</a:t>
            </a:r>
            <a:r>
              <a:rPr b="1" lang="en" sz="1800">
                <a:solidFill>
                  <a:schemeClr val="accent4"/>
                </a:solidFill>
              </a:rPr>
              <a:t>check1</a:t>
            </a:r>
            <a:r>
              <a:rPr b="1" lang="en" sz="1800"/>
              <a:t>",</a:t>
            </a:r>
            <a:endParaRPr b="1" sz="1800"/>
          </a:p>
          <a:p>
            <a:pPr indent="0" lvl="0" marL="1371600" rtl="0" algn="l">
              <a:spcBef>
                <a:spcPts val="1200"/>
              </a:spcBef>
              <a:spcAft>
                <a:spcPts val="0"/>
              </a:spcAft>
              <a:buNone/>
            </a:pPr>
            <a:r>
              <a:rPr b="1" lang="en" sz="1800"/>
              <a:t>     label = “Choice A”)</a:t>
            </a:r>
            <a:endParaRPr b="1" sz="1800"/>
          </a:p>
          <a:p>
            <a:pPr indent="0" lvl="0" marL="0" rtl="0" algn="l">
              <a:spcBef>
                <a:spcPts val="1200"/>
              </a:spcBef>
              <a:spcAft>
                <a:spcPts val="0"/>
              </a:spcAft>
              <a:buNone/>
            </a:pPr>
            <a:r>
              <a:t/>
            </a:r>
            <a:endParaRPr b="1" sz="800"/>
          </a:p>
          <a:p>
            <a:pPr indent="0" lvl="0" marL="0" rtl="0" algn="l">
              <a:spcBef>
                <a:spcPts val="1200"/>
              </a:spcBef>
              <a:spcAft>
                <a:spcPts val="0"/>
              </a:spcAft>
              <a:buNone/>
            </a:pPr>
            <a:r>
              <a:rPr b="1" lang="en" sz="1800">
                <a:solidFill>
                  <a:schemeClr val="accent4"/>
                </a:solidFill>
              </a:rPr>
              <a:t>server</a:t>
            </a:r>
            <a:endParaRPr b="1" sz="1800">
              <a:solidFill>
                <a:schemeClr val="accent4"/>
              </a:solidFill>
            </a:endParaRPr>
          </a:p>
          <a:p>
            <a:pPr indent="0" lvl="0" marL="0" rtl="0" algn="l">
              <a:spcBef>
                <a:spcPts val="1200"/>
              </a:spcBef>
              <a:spcAft>
                <a:spcPts val="0"/>
              </a:spcAft>
              <a:buNone/>
            </a:pPr>
            <a:r>
              <a:rPr b="1" lang="en" sz="1800"/>
              <a:t>input$</a:t>
            </a:r>
            <a:r>
              <a:rPr b="1" lang="en" sz="1800">
                <a:solidFill>
                  <a:schemeClr val="accent4"/>
                </a:solidFill>
              </a:rPr>
              <a:t>check1</a:t>
            </a:r>
            <a:endParaRPr b="1" sz="1800"/>
          </a:p>
          <a:p>
            <a:pPr indent="0" lvl="0" marL="0" rtl="0" algn="l">
              <a:spcBef>
                <a:spcPts val="1200"/>
              </a:spcBef>
              <a:spcAft>
                <a:spcPts val="1200"/>
              </a:spcAft>
              <a:buNone/>
            </a:pPr>
            <a:r>
              <a:t/>
            </a:r>
            <a:endParaRPr u="sng"/>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10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Activity: Add inputs to your UI (</a:t>
            </a:r>
            <a:r>
              <a:rPr lang="en">
                <a:solidFill>
                  <a:schemeClr val="accent5"/>
                </a:solidFill>
              </a:rPr>
              <a:t>2a_AddInputs.R</a:t>
            </a:r>
            <a:r>
              <a:rPr lang="en"/>
              <a:t>)</a:t>
            </a:r>
            <a:endParaRPr/>
          </a:p>
        </p:txBody>
      </p:sp>
      <p:sp>
        <p:nvSpPr>
          <p:cNvPr id="634" name="Google Shape;634;p103"/>
          <p:cNvSpPr txBox="1"/>
          <p:nvPr>
            <p:ph idx="1" type="body"/>
          </p:nvPr>
        </p:nvSpPr>
        <p:spPr>
          <a:xfrm>
            <a:off x="311700" y="1152475"/>
            <a:ext cx="8520600" cy="3673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Add a sliderInput() using some information from the dataset</a:t>
            </a:r>
            <a:endParaRPr b="1"/>
          </a:p>
          <a:p>
            <a:pPr indent="-317500" lvl="1" marL="914400" rtl="0" algn="l">
              <a:spcBef>
                <a:spcPts val="0"/>
              </a:spcBef>
              <a:spcAft>
                <a:spcPts val="0"/>
              </a:spcAft>
              <a:buSzPts val="1400"/>
              <a:buChar char="○"/>
            </a:pPr>
            <a:r>
              <a:rPr b="1" lang="en"/>
              <a:t>inputId = “sliderValue”</a:t>
            </a:r>
            <a:endParaRPr b="1"/>
          </a:p>
          <a:p>
            <a:pPr indent="-342900" lvl="0" marL="457200" rtl="0" algn="l">
              <a:spcBef>
                <a:spcPts val="0"/>
              </a:spcBef>
              <a:spcAft>
                <a:spcPts val="0"/>
              </a:spcAft>
              <a:buSzPts val="1800"/>
              <a:buChar char="●"/>
            </a:pPr>
            <a:r>
              <a:rPr b="1" lang="en"/>
              <a:t>Add a selectInput() using some information from the dataset</a:t>
            </a:r>
            <a:endParaRPr b="1"/>
          </a:p>
          <a:p>
            <a:pPr indent="-317500" lvl="1" marL="914400" rtl="0" algn="l">
              <a:spcBef>
                <a:spcPts val="0"/>
              </a:spcBef>
              <a:spcAft>
                <a:spcPts val="0"/>
              </a:spcAft>
              <a:buSzPts val="1400"/>
              <a:buChar char="○"/>
            </a:pPr>
            <a:r>
              <a:rPr b="1" lang="en"/>
              <a:t>inputId = “selectValue”</a:t>
            </a:r>
            <a:endParaRPr b="1"/>
          </a:p>
          <a:p>
            <a:pPr indent="-317500" lvl="1" marL="914400" rtl="0" algn="l">
              <a:spcBef>
                <a:spcPts val="0"/>
              </a:spcBef>
              <a:spcAft>
                <a:spcPts val="0"/>
              </a:spcAft>
              <a:buSzPts val="1400"/>
              <a:buChar char="○"/>
            </a:pPr>
            <a:r>
              <a:rPr b="1" lang="en"/>
              <a:t>label</a:t>
            </a:r>
            <a:endParaRPr b="1"/>
          </a:p>
          <a:p>
            <a:pPr indent="-317500" lvl="1" marL="914400" rtl="0" algn="l">
              <a:spcBef>
                <a:spcPts val="0"/>
              </a:spcBef>
              <a:spcAft>
                <a:spcPts val="0"/>
              </a:spcAft>
              <a:buSzPts val="1400"/>
              <a:buChar char="○"/>
            </a:pPr>
            <a:r>
              <a:rPr b="1" lang="en"/>
              <a:t>choices = loadedData$Month</a:t>
            </a:r>
            <a:endParaRPr b="1"/>
          </a:p>
          <a:p>
            <a:pPr indent="-342900" lvl="0" marL="457200" rtl="0" algn="l">
              <a:spcBef>
                <a:spcPts val="0"/>
              </a:spcBef>
              <a:spcAft>
                <a:spcPts val="0"/>
              </a:spcAft>
              <a:buSzPts val="1800"/>
              <a:buChar char="●"/>
            </a:pPr>
            <a:r>
              <a:rPr b="1" lang="en"/>
              <a:t>Assess the values returned in your outputs to see the differences</a:t>
            </a:r>
            <a:endParaRPr b="1"/>
          </a:p>
          <a:p>
            <a:pPr indent="-342900" lvl="0" marL="457200" rtl="0" algn="l">
              <a:spcBef>
                <a:spcPts val="0"/>
              </a:spcBef>
              <a:spcAft>
                <a:spcPts val="0"/>
              </a:spcAft>
              <a:buSzPts val="1800"/>
              <a:buChar char="●"/>
            </a:pPr>
            <a:r>
              <a:rPr b="1" lang="en"/>
              <a:t>Make your slider input provide a range rather than a single value</a:t>
            </a:r>
            <a:endParaRPr b="1"/>
          </a:p>
          <a:p>
            <a:pPr indent="-317500" lvl="1" marL="914400" rtl="0" algn="l">
              <a:spcBef>
                <a:spcPts val="0"/>
              </a:spcBef>
              <a:spcAft>
                <a:spcPts val="0"/>
              </a:spcAft>
              <a:buSzPts val="1400"/>
              <a:buChar char="○"/>
            </a:pPr>
            <a:r>
              <a:rPr b="1" lang="en"/>
              <a:t>Hint: value = c(1, 10)</a:t>
            </a:r>
            <a:endParaRPr b="1"/>
          </a:p>
          <a:p>
            <a:pPr indent="-342900" lvl="0" marL="457200" rtl="0" algn="l">
              <a:spcBef>
                <a:spcPts val="0"/>
              </a:spcBef>
              <a:spcAft>
                <a:spcPts val="0"/>
              </a:spcAft>
              <a:buSzPts val="1800"/>
              <a:buChar char="●"/>
            </a:pPr>
            <a:r>
              <a:rPr b="1" lang="en"/>
              <a:t>Explore how to modify selectInput()</a:t>
            </a:r>
            <a:endParaRPr b="1"/>
          </a:p>
          <a:p>
            <a:pPr indent="-317500" lvl="1" marL="914400" rtl="0" algn="l">
              <a:spcBef>
                <a:spcPts val="0"/>
              </a:spcBef>
              <a:spcAft>
                <a:spcPts val="0"/>
              </a:spcAft>
              <a:buSzPts val="1400"/>
              <a:buChar char="○"/>
            </a:pPr>
            <a:r>
              <a:rPr b="1" lang="en"/>
              <a:t>Examples: </a:t>
            </a:r>
            <a:r>
              <a:rPr b="1" lang="en" u="sng">
                <a:solidFill>
                  <a:schemeClr val="hlink"/>
                </a:solidFill>
                <a:hlinkClick r:id="rId3"/>
              </a:rPr>
              <a:t>https://shiny.rstudio.com/gallery/selectize-vs-select.html</a:t>
            </a:r>
            <a:r>
              <a:rPr b="1" lang="en"/>
              <a:t> </a:t>
            </a:r>
            <a:endParaRPr b="1"/>
          </a:p>
          <a:p>
            <a:pPr indent="-342900" lvl="0" marL="457200" rtl="0" algn="l">
              <a:spcBef>
                <a:spcPts val="0"/>
              </a:spcBef>
              <a:spcAft>
                <a:spcPts val="0"/>
              </a:spcAft>
              <a:buSzPts val="1800"/>
              <a:buChar char="●"/>
            </a:pPr>
            <a:r>
              <a:rPr b="1" lang="en"/>
              <a:t>Get creative!</a:t>
            </a:r>
            <a:endParaRPr b="1"/>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10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Available Inputs: Shiny Widgets Gallery</a:t>
            </a:r>
            <a:endParaRPr/>
          </a:p>
        </p:txBody>
      </p:sp>
      <p:sp>
        <p:nvSpPr>
          <p:cNvPr id="640" name="Google Shape;640;p104"/>
          <p:cNvSpPr txBox="1"/>
          <p:nvPr>
            <p:ph idx="1" type="body"/>
          </p:nvPr>
        </p:nvSpPr>
        <p:spPr>
          <a:xfrm>
            <a:off x="311700" y="1152475"/>
            <a:ext cx="3588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a:t>Explore:</a:t>
            </a:r>
            <a:endParaRPr b="1" sz="1800"/>
          </a:p>
          <a:p>
            <a:pPr indent="-342900" lvl="0" marL="457200" rtl="0" algn="l">
              <a:spcBef>
                <a:spcPts val="1200"/>
              </a:spcBef>
              <a:spcAft>
                <a:spcPts val="0"/>
              </a:spcAft>
              <a:buSzPts val="1800"/>
              <a:buChar char="●"/>
            </a:pPr>
            <a:r>
              <a:rPr b="1" lang="en" sz="1800"/>
              <a:t>Input options</a:t>
            </a:r>
            <a:endParaRPr b="1" sz="1800"/>
          </a:p>
          <a:p>
            <a:pPr indent="-342900" lvl="0" marL="457200" rtl="0" algn="l">
              <a:spcBef>
                <a:spcPts val="0"/>
              </a:spcBef>
              <a:spcAft>
                <a:spcPts val="0"/>
              </a:spcAft>
              <a:buSzPts val="1800"/>
              <a:buChar char="●"/>
            </a:pPr>
            <a:r>
              <a:rPr b="1" lang="en" sz="1800"/>
              <a:t>The object type of the returned value</a:t>
            </a:r>
            <a:endParaRPr b="1" sz="1800"/>
          </a:p>
          <a:p>
            <a:pPr indent="-342900" lvl="0" marL="457200" rtl="0" algn="l">
              <a:spcBef>
                <a:spcPts val="0"/>
              </a:spcBef>
              <a:spcAft>
                <a:spcPts val="0"/>
              </a:spcAft>
              <a:buSzPts val="1800"/>
              <a:buChar char="●"/>
            </a:pPr>
            <a:r>
              <a:rPr b="1" lang="en" sz="1800"/>
              <a:t>Code to add it to your app</a:t>
            </a:r>
            <a:endParaRPr b="1" sz="1800"/>
          </a:p>
          <a:p>
            <a:pPr indent="0" lvl="0" marL="0" rtl="0" algn="l">
              <a:spcBef>
                <a:spcPts val="1200"/>
              </a:spcBef>
              <a:spcAft>
                <a:spcPts val="1200"/>
              </a:spcAft>
              <a:buNone/>
            </a:pPr>
            <a:r>
              <a:rPr b="1" lang="en" sz="1800"/>
              <a:t>Go to:</a:t>
            </a:r>
            <a:br>
              <a:rPr b="1" lang="en" sz="1800"/>
            </a:br>
            <a:r>
              <a:rPr lang="en" sz="1800" u="sng">
                <a:solidFill>
                  <a:schemeClr val="hlink"/>
                </a:solidFill>
                <a:hlinkClick r:id="rId3"/>
              </a:rPr>
              <a:t>https://shiny.rstudio.com/gallery/widget-gallery.html</a:t>
            </a:r>
            <a:endParaRPr sz="1800"/>
          </a:p>
        </p:txBody>
      </p:sp>
      <p:sp>
        <p:nvSpPr>
          <p:cNvPr id="641" name="Google Shape;641;p104"/>
          <p:cNvSpPr txBox="1"/>
          <p:nvPr>
            <p:ph idx="2" type="body"/>
          </p:nvPr>
        </p:nvSpPr>
        <p:spPr>
          <a:xfrm>
            <a:off x="3994200" y="1152475"/>
            <a:ext cx="3999900" cy="377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300"/>
              <a:t>{shiny} Input Types:</a:t>
            </a:r>
            <a:endParaRPr b="1" sz="1300"/>
          </a:p>
          <a:p>
            <a:pPr indent="-311150" lvl="0" marL="457200" rtl="0" algn="l">
              <a:spcBef>
                <a:spcPts val="1200"/>
              </a:spcBef>
              <a:spcAft>
                <a:spcPts val="0"/>
              </a:spcAft>
              <a:buSzPts val="1300"/>
              <a:buChar char="●"/>
            </a:pPr>
            <a:r>
              <a:rPr b="1" lang="en" sz="1300"/>
              <a:t>Free text:</a:t>
            </a:r>
            <a:endParaRPr b="1" sz="1300"/>
          </a:p>
          <a:p>
            <a:pPr indent="-311150" lvl="1" marL="914400" rtl="0" algn="l">
              <a:spcBef>
                <a:spcPts val="0"/>
              </a:spcBef>
              <a:spcAft>
                <a:spcPts val="0"/>
              </a:spcAft>
              <a:buSzPts val="1300"/>
              <a:buChar char="○"/>
            </a:pPr>
            <a:r>
              <a:rPr b="1" lang="en" sz="1300"/>
              <a:t>textInput()</a:t>
            </a:r>
            <a:endParaRPr b="1" sz="1300"/>
          </a:p>
          <a:p>
            <a:pPr indent="-311150" lvl="1" marL="914400" rtl="0" algn="l">
              <a:spcBef>
                <a:spcPts val="0"/>
              </a:spcBef>
              <a:spcAft>
                <a:spcPts val="0"/>
              </a:spcAft>
              <a:buSzPts val="1300"/>
              <a:buChar char="○"/>
            </a:pPr>
            <a:r>
              <a:rPr b="1" lang="en" sz="1300"/>
              <a:t>passwordInput()</a:t>
            </a:r>
            <a:endParaRPr b="1" sz="1300"/>
          </a:p>
          <a:p>
            <a:pPr indent="-311150" lvl="1" marL="914400" rtl="0" algn="l">
              <a:spcBef>
                <a:spcPts val="0"/>
              </a:spcBef>
              <a:spcAft>
                <a:spcPts val="0"/>
              </a:spcAft>
              <a:buSzPts val="1300"/>
              <a:buChar char="○"/>
            </a:pPr>
            <a:r>
              <a:rPr b="1" lang="en" sz="1300"/>
              <a:t>textAreaInput()</a:t>
            </a:r>
            <a:endParaRPr b="1" sz="1300"/>
          </a:p>
          <a:p>
            <a:pPr indent="-311150" lvl="0" marL="457200" rtl="0" algn="l">
              <a:spcBef>
                <a:spcPts val="0"/>
              </a:spcBef>
              <a:spcAft>
                <a:spcPts val="0"/>
              </a:spcAft>
              <a:buSzPts val="1300"/>
              <a:buChar char="●"/>
            </a:pPr>
            <a:r>
              <a:rPr b="1" lang="en" sz="1300"/>
              <a:t>Numeric:</a:t>
            </a:r>
            <a:endParaRPr b="1" sz="1300"/>
          </a:p>
          <a:p>
            <a:pPr indent="-311150" lvl="1" marL="914400" rtl="0" algn="l">
              <a:spcBef>
                <a:spcPts val="0"/>
              </a:spcBef>
              <a:spcAft>
                <a:spcPts val="0"/>
              </a:spcAft>
              <a:buSzPts val="1300"/>
              <a:buChar char="○"/>
            </a:pPr>
            <a:r>
              <a:rPr b="1" lang="en" sz="1300"/>
              <a:t>numericInput()</a:t>
            </a:r>
            <a:endParaRPr b="1" sz="1300"/>
          </a:p>
          <a:p>
            <a:pPr indent="-311150" lvl="1" marL="914400" rtl="0" algn="l">
              <a:spcBef>
                <a:spcPts val="0"/>
              </a:spcBef>
              <a:spcAft>
                <a:spcPts val="0"/>
              </a:spcAft>
              <a:buSzPts val="1300"/>
              <a:buChar char="○"/>
            </a:pPr>
            <a:r>
              <a:rPr b="1" lang="en" sz="1300"/>
              <a:t>sliderInput()</a:t>
            </a:r>
            <a:endParaRPr b="1" sz="1300"/>
          </a:p>
          <a:p>
            <a:pPr indent="-311150" lvl="0" marL="457200" rtl="0" algn="l">
              <a:spcBef>
                <a:spcPts val="0"/>
              </a:spcBef>
              <a:spcAft>
                <a:spcPts val="0"/>
              </a:spcAft>
              <a:buSzPts val="1300"/>
              <a:buChar char="●"/>
            </a:pPr>
            <a:r>
              <a:rPr b="1" lang="en" sz="1300"/>
              <a:t>Dates:</a:t>
            </a:r>
            <a:endParaRPr b="1" sz="1300"/>
          </a:p>
          <a:p>
            <a:pPr indent="-311150" lvl="1" marL="914400" rtl="0" algn="l">
              <a:spcBef>
                <a:spcPts val="0"/>
              </a:spcBef>
              <a:spcAft>
                <a:spcPts val="0"/>
              </a:spcAft>
              <a:buSzPts val="1300"/>
              <a:buChar char="○"/>
            </a:pPr>
            <a:r>
              <a:rPr b="1" lang="en" sz="1300"/>
              <a:t>dateInput()</a:t>
            </a:r>
            <a:endParaRPr b="1" sz="1300"/>
          </a:p>
          <a:p>
            <a:pPr indent="-311150" lvl="1" marL="914400" rtl="0" algn="l">
              <a:spcBef>
                <a:spcPts val="0"/>
              </a:spcBef>
              <a:spcAft>
                <a:spcPts val="0"/>
              </a:spcAft>
              <a:buSzPts val="1300"/>
              <a:buChar char="○"/>
            </a:pPr>
            <a:r>
              <a:rPr b="1" lang="en" sz="1300"/>
              <a:t>dateRangeInput()</a:t>
            </a:r>
            <a:endParaRPr b="1" sz="1300"/>
          </a:p>
          <a:p>
            <a:pPr indent="-311150" lvl="0" marL="457200" rtl="0" algn="l">
              <a:spcBef>
                <a:spcPts val="0"/>
              </a:spcBef>
              <a:spcAft>
                <a:spcPts val="0"/>
              </a:spcAft>
              <a:buSzPts val="1300"/>
              <a:buChar char="●"/>
            </a:pPr>
            <a:r>
              <a:rPr b="1" lang="en" sz="1300"/>
              <a:t>Set choice:</a:t>
            </a:r>
            <a:endParaRPr b="1" sz="1300"/>
          </a:p>
          <a:p>
            <a:pPr indent="-311150" lvl="1" marL="914400" rtl="0" algn="l">
              <a:spcBef>
                <a:spcPts val="0"/>
              </a:spcBef>
              <a:spcAft>
                <a:spcPts val="0"/>
              </a:spcAft>
              <a:buSzPts val="1300"/>
              <a:buChar char="○"/>
            </a:pPr>
            <a:r>
              <a:rPr b="1" lang="en" sz="1300"/>
              <a:t>selectInput()</a:t>
            </a:r>
            <a:endParaRPr b="1" sz="1300"/>
          </a:p>
          <a:p>
            <a:pPr indent="-311150" lvl="1" marL="914400" rtl="0" algn="l">
              <a:spcBef>
                <a:spcPts val="0"/>
              </a:spcBef>
              <a:spcAft>
                <a:spcPts val="0"/>
              </a:spcAft>
              <a:buSzPts val="1300"/>
              <a:buChar char="○"/>
            </a:pPr>
            <a:r>
              <a:rPr b="1" lang="en" sz="1300"/>
              <a:t>radioButtons()</a:t>
            </a:r>
            <a:endParaRPr b="1" sz="1300"/>
          </a:p>
        </p:txBody>
      </p:sp>
      <p:sp>
        <p:nvSpPr>
          <p:cNvPr id="642" name="Google Shape;642;p104"/>
          <p:cNvSpPr txBox="1"/>
          <p:nvPr>
            <p:ph idx="2" type="body"/>
          </p:nvPr>
        </p:nvSpPr>
        <p:spPr>
          <a:xfrm>
            <a:off x="6356400" y="1152475"/>
            <a:ext cx="3012600" cy="377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b="1" sz="1300"/>
          </a:p>
          <a:p>
            <a:pPr indent="-311150" lvl="0" marL="457200" rtl="0" algn="l">
              <a:spcBef>
                <a:spcPts val="1200"/>
              </a:spcBef>
              <a:spcAft>
                <a:spcPts val="0"/>
              </a:spcAft>
              <a:buSzPts val="1300"/>
              <a:buChar char="●"/>
            </a:pPr>
            <a:r>
              <a:rPr b="1" lang="en" sz="1300"/>
              <a:t>Upload files:</a:t>
            </a:r>
            <a:endParaRPr b="1" sz="1300"/>
          </a:p>
          <a:p>
            <a:pPr indent="-311150" lvl="1" marL="914400" rtl="0" algn="l">
              <a:spcBef>
                <a:spcPts val="0"/>
              </a:spcBef>
              <a:spcAft>
                <a:spcPts val="0"/>
              </a:spcAft>
              <a:buSzPts val="1300"/>
              <a:buChar char="○"/>
            </a:pPr>
            <a:r>
              <a:rPr b="1" lang="en" sz="1300"/>
              <a:t>fileInput()</a:t>
            </a:r>
            <a:endParaRPr b="1" sz="1300"/>
          </a:p>
          <a:p>
            <a:pPr indent="-311150" lvl="0" marL="457200" rtl="0" algn="l">
              <a:spcBef>
                <a:spcPts val="0"/>
              </a:spcBef>
              <a:spcAft>
                <a:spcPts val="0"/>
              </a:spcAft>
              <a:buSzPts val="1300"/>
              <a:buChar char="●"/>
            </a:pPr>
            <a:r>
              <a:rPr b="1" lang="en" sz="1300"/>
              <a:t>Action buttons:</a:t>
            </a:r>
            <a:endParaRPr b="1" sz="1300"/>
          </a:p>
          <a:p>
            <a:pPr indent="-311150" lvl="1" marL="914400" rtl="0" algn="l">
              <a:spcBef>
                <a:spcPts val="0"/>
              </a:spcBef>
              <a:spcAft>
                <a:spcPts val="0"/>
              </a:spcAft>
              <a:buSzPts val="1300"/>
              <a:buChar char="○"/>
            </a:pPr>
            <a:r>
              <a:rPr b="1" lang="en" sz="1300"/>
              <a:t>actionButton()</a:t>
            </a:r>
            <a:endParaRPr b="1" sz="13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0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Spice up your inputs</a:t>
            </a:r>
            <a:endParaRPr/>
          </a:p>
        </p:txBody>
      </p:sp>
      <p:sp>
        <p:nvSpPr>
          <p:cNvPr id="648" name="Google Shape;648;p105"/>
          <p:cNvSpPr txBox="1"/>
          <p:nvPr>
            <p:ph idx="1" type="body"/>
          </p:nvPr>
        </p:nvSpPr>
        <p:spPr>
          <a:xfrm>
            <a:off x="311700" y="1152475"/>
            <a:ext cx="3999900" cy="36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00"/>
              <a:t>All Shiny Gallery Examples:</a:t>
            </a:r>
            <a:br>
              <a:rPr b="1" lang="en" sz="1300"/>
            </a:br>
            <a:r>
              <a:rPr lang="en" sz="1100" u="sng">
                <a:solidFill>
                  <a:schemeClr val="hlink"/>
                </a:solidFill>
                <a:hlinkClick r:id="rId3"/>
              </a:rPr>
              <a:t>https://shiny.rstudio.com/gallery/</a:t>
            </a:r>
            <a:r>
              <a:rPr lang="en" sz="1100"/>
              <a:t> </a:t>
            </a:r>
            <a:endParaRPr sz="1100"/>
          </a:p>
          <a:p>
            <a:pPr indent="0" lvl="0" marL="0" rtl="0" algn="l">
              <a:spcBef>
                <a:spcPts val="1200"/>
              </a:spcBef>
              <a:spcAft>
                <a:spcPts val="0"/>
              </a:spcAft>
              <a:buNone/>
            </a:pPr>
            <a:r>
              <a:rPr b="1" lang="en" sz="1600"/>
              <a:t>Interactive Button Styler - Includes the colourInput from {colourpicker}</a:t>
            </a:r>
            <a:br>
              <a:rPr b="1" lang="en" sz="1300"/>
            </a:br>
            <a:r>
              <a:rPr lang="en" sz="1100" u="sng">
                <a:solidFill>
                  <a:schemeClr val="hlink"/>
                </a:solidFill>
                <a:hlinkClick r:id="rId4"/>
              </a:rPr>
              <a:t>https://shiny.rstudio.com/gallery/button-styler.html</a:t>
            </a:r>
            <a:endParaRPr sz="1100"/>
          </a:p>
          <a:p>
            <a:pPr indent="0" lvl="0" marL="0" rtl="0" algn="l">
              <a:spcBef>
                <a:spcPts val="1200"/>
              </a:spcBef>
              <a:spcAft>
                <a:spcPts val="1200"/>
              </a:spcAft>
              <a:buNone/>
            </a:pPr>
            <a:r>
              <a:rPr b="1" lang="en" sz="1600"/>
              <a:t>selectInput() and it’s many, many options:</a:t>
            </a:r>
            <a:br>
              <a:rPr b="1" lang="en" sz="1300"/>
            </a:br>
            <a:r>
              <a:rPr lang="en" sz="1074" u="sng">
                <a:solidFill>
                  <a:schemeClr val="hlink"/>
                </a:solidFill>
                <a:hlinkClick r:id="rId5"/>
              </a:rPr>
              <a:t>https://shiny.rstudio.com/gallery/selectize-examples.html</a:t>
            </a:r>
            <a:r>
              <a:rPr lang="en" sz="1074"/>
              <a:t> </a:t>
            </a:r>
            <a:br>
              <a:rPr lang="en" sz="1074"/>
            </a:br>
            <a:r>
              <a:rPr lang="en" sz="1074" u="sng">
                <a:solidFill>
                  <a:schemeClr val="hlink"/>
                </a:solidFill>
                <a:hlinkClick r:id="rId6"/>
              </a:rPr>
              <a:t>https://shiny.rstudio.com/gallery/selectize-vs-select.html</a:t>
            </a:r>
            <a:r>
              <a:rPr lang="en" sz="1074"/>
              <a:t> </a:t>
            </a:r>
            <a:br>
              <a:rPr lang="en" sz="1074"/>
            </a:br>
            <a:r>
              <a:rPr lang="en" sz="1074" u="sng">
                <a:solidFill>
                  <a:schemeClr val="hlink"/>
                </a:solidFill>
                <a:hlinkClick r:id="rId7"/>
              </a:rPr>
              <a:t>https://shiny.rstudio.com/gallery/option-groups-for-selectize-input.html</a:t>
            </a:r>
            <a:r>
              <a:rPr lang="en" sz="1074"/>
              <a:t> </a:t>
            </a:r>
            <a:br>
              <a:rPr lang="en" sz="1074"/>
            </a:br>
            <a:r>
              <a:rPr lang="en" sz="1074" u="sng">
                <a:solidFill>
                  <a:schemeClr val="hlink"/>
                </a:solidFill>
                <a:hlinkClick r:id="rId8"/>
              </a:rPr>
              <a:t>https://shiny.rstudio.com/articles/selectize.html</a:t>
            </a:r>
            <a:r>
              <a:rPr lang="en" sz="1074"/>
              <a:t> </a:t>
            </a:r>
            <a:endParaRPr sz="1074"/>
          </a:p>
        </p:txBody>
      </p:sp>
      <p:sp>
        <p:nvSpPr>
          <p:cNvPr id="649" name="Google Shape;649;p105"/>
          <p:cNvSpPr txBox="1"/>
          <p:nvPr>
            <p:ph idx="2" type="body"/>
          </p:nvPr>
        </p:nvSpPr>
        <p:spPr>
          <a:xfrm>
            <a:off x="4756200" y="2253350"/>
            <a:ext cx="3999900" cy="352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800" u="sng">
                <a:solidFill>
                  <a:schemeClr val="hlink"/>
                </a:solidFill>
                <a:hlinkClick r:id="rId9"/>
              </a:rPr>
              <a:t>https://cran.r-project.org/web/packages/colourpicker/vignettes/colourpicker.html</a:t>
            </a:r>
            <a:r>
              <a:rPr lang="en" sz="800"/>
              <a:t> </a:t>
            </a:r>
            <a:endParaRPr sz="800"/>
          </a:p>
        </p:txBody>
      </p:sp>
      <p:pic>
        <p:nvPicPr>
          <p:cNvPr id="650" name="Google Shape;650;p105"/>
          <p:cNvPicPr preferRelativeResize="0"/>
          <p:nvPr/>
        </p:nvPicPr>
        <p:blipFill>
          <a:blip r:embed="rId10">
            <a:alphaModFix/>
          </a:blip>
          <a:stretch>
            <a:fillRect/>
          </a:stretch>
        </p:blipFill>
        <p:spPr>
          <a:xfrm>
            <a:off x="4832400" y="445025"/>
            <a:ext cx="2894400" cy="1809000"/>
          </a:xfrm>
          <a:prstGeom prst="rect">
            <a:avLst/>
          </a:prstGeom>
          <a:noFill/>
          <a:ln>
            <a:noFill/>
          </a:ln>
        </p:spPr>
      </p:pic>
      <p:pic>
        <p:nvPicPr>
          <p:cNvPr id="651" name="Google Shape;651;p105"/>
          <p:cNvPicPr preferRelativeResize="0"/>
          <p:nvPr/>
        </p:nvPicPr>
        <p:blipFill>
          <a:blip r:embed="rId11">
            <a:alphaModFix/>
          </a:blip>
          <a:stretch>
            <a:fillRect/>
          </a:stretch>
        </p:blipFill>
        <p:spPr>
          <a:xfrm>
            <a:off x="7879200" y="779288"/>
            <a:ext cx="1112400" cy="569990"/>
          </a:xfrm>
          <a:prstGeom prst="rect">
            <a:avLst/>
          </a:prstGeom>
          <a:noFill/>
          <a:ln>
            <a:noFill/>
          </a:ln>
        </p:spPr>
      </p:pic>
      <p:pic>
        <p:nvPicPr>
          <p:cNvPr id="652" name="Google Shape;652;p105"/>
          <p:cNvPicPr preferRelativeResize="0"/>
          <p:nvPr/>
        </p:nvPicPr>
        <p:blipFill>
          <a:blip r:embed="rId12">
            <a:alphaModFix/>
          </a:blip>
          <a:stretch>
            <a:fillRect/>
          </a:stretch>
        </p:blipFill>
        <p:spPr>
          <a:xfrm>
            <a:off x="7879200" y="1349288"/>
            <a:ext cx="1112400" cy="570475"/>
          </a:xfrm>
          <a:prstGeom prst="rect">
            <a:avLst/>
          </a:prstGeom>
          <a:noFill/>
          <a:ln>
            <a:noFill/>
          </a:ln>
        </p:spPr>
      </p:pic>
      <p:pic>
        <p:nvPicPr>
          <p:cNvPr id="653" name="Google Shape;653;p105"/>
          <p:cNvPicPr preferRelativeResize="0"/>
          <p:nvPr/>
        </p:nvPicPr>
        <p:blipFill>
          <a:blip r:embed="rId13">
            <a:alphaModFix/>
          </a:blip>
          <a:stretch>
            <a:fillRect/>
          </a:stretch>
        </p:blipFill>
        <p:spPr>
          <a:xfrm>
            <a:off x="4837879" y="2653275"/>
            <a:ext cx="3994420" cy="22392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0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Are Action Buttons Different?</a:t>
            </a:r>
            <a:endParaRPr/>
          </a:p>
        </p:txBody>
      </p:sp>
      <p:sp>
        <p:nvSpPr>
          <p:cNvPr id="659" name="Google Shape;659;p10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With buttons, it’s better to write code that will happen when the button is click than to try to use the VALUE of the button input.</a:t>
            </a:r>
            <a:endParaRPr b="1"/>
          </a:p>
          <a:p>
            <a:pPr indent="0" lvl="0" marL="0" rtl="0" algn="l">
              <a:spcBef>
                <a:spcPts val="1200"/>
              </a:spcBef>
              <a:spcAft>
                <a:spcPts val="0"/>
              </a:spcAft>
              <a:buNone/>
            </a:pPr>
            <a:r>
              <a:rPr b="1" lang="en"/>
              <a:t>observeEvent(input$</a:t>
            </a:r>
            <a:r>
              <a:rPr b="1" lang="en">
                <a:solidFill>
                  <a:schemeClr val="accent4"/>
                </a:solidFill>
              </a:rPr>
              <a:t>MyButton</a:t>
            </a:r>
            <a:r>
              <a:rPr b="1" lang="en"/>
              <a:t>, {</a:t>
            </a:r>
            <a:endParaRPr b="1"/>
          </a:p>
          <a:p>
            <a:pPr indent="0" lvl="0" marL="0" rtl="0" algn="l">
              <a:spcBef>
                <a:spcPts val="1200"/>
              </a:spcBef>
              <a:spcAft>
                <a:spcPts val="0"/>
              </a:spcAft>
              <a:buNone/>
            </a:pPr>
            <a:r>
              <a:rPr b="1" lang="en"/>
              <a:t>	....</a:t>
            </a:r>
            <a:endParaRPr b="1"/>
          </a:p>
          <a:p>
            <a:pPr indent="0" lvl="0" marL="0" rtl="0" algn="l">
              <a:spcBef>
                <a:spcPts val="1200"/>
              </a:spcBef>
              <a:spcAft>
                <a:spcPts val="0"/>
              </a:spcAft>
              <a:buNone/>
            </a:pPr>
            <a:r>
              <a:rPr b="1" lang="en"/>
              <a:t>})</a:t>
            </a:r>
            <a:endParaRPr b="1"/>
          </a:p>
          <a:p>
            <a:pPr indent="0" lvl="0" marL="0" rtl="0" algn="l">
              <a:spcBef>
                <a:spcPts val="1200"/>
              </a:spcBef>
              <a:spcAft>
                <a:spcPts val="0"/>
              </a:spcAft>
              <a:buNone/>
            </a:pPr>
            <a:r>
              <a:t/>
            </a:r>
            <a:endParaRPr b="1"/>
          </a:p>
          <a:p>
            <a:pPr indent="0" lvl="0" marL="0" rtl="0" algn="l">
              <a:spcBef>
                <a:spcPts val="1200"/>
              </a:spcBef>
              <a:spcAft>
                <a:spcPts val="0"/>
              </a:spcAft>
              <a:buNone/>
            </a:pPr>
            <a:r>
              <a:rPr b="1" lang="en"/>
              <a:t>Rather than:</a:t>
            </a:r>
            <a:endParaRPr b="1"/>
          </a:p>
          <a:p>
            <a:pPr indent="0" lvl="0" marL="0" rtl="0" algn="l">
              <a:spcBef>
                <a:spcPts val="1200"/>
              </a:spcBef>
              <a:spcAft>
                <a:spcPts val="1200"/>
              </a:spcAft>
              <a:buNone/>
            </a:pPr>
            <a:r>
              <a:rPr b="1" lang="en"/>
              <a:t>buttonCount &lt;- input$</a:t>
            </a:r>
            <a:r>
              <a:rPr b="1" lang="en">
                <a:solidFill>
                  <a:schemeClr val="accent4"/>
                </a:solidFill>
              </a:rPr>
              <a:t>MyButton</a:t>
            </a:r>
            <a:endParaRPr b="1">
              <a:solidFill>
                <a:schemeClr val="accent4"/>
              </a:solidFill>
            </a:endParaRPr>
          </a:p>
        </p:txBody>
      </p:sp>
      <p:sp>
        <p:nvSpPr>
          <p:cNvPr id="660" name="Google Shape;660;p106"/>
          <p:cNvSpPr txBox="1"/>
          <p:nvPr>
            <p:ph idx="2" type="body"/>
          </p:nvPr>
        </p:nvSpPr>
        <p:spPr>
          <a:xfrm>
            <a:off x="4486825" y="3694375"/>
            <a:ext cx="4566900" cy="629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u="sng">
                <a:solidFill>
                  <a:schemeClr val="hlink"/>
                </a:solidFill>
                <a:hlinkClick r:id="rId3"/>
              </a:rPr>
              <a:t>https://mastering-shiny.org/basic-ui.html#action-buttons</a:t>
            </a:r>
            <a:r>
              <a:rPr lang="en"/>
              <a:t> </a:t>
            </a:r>
            <a:endParaRPr/>
          </a:p>
        </p:txBody>
      </p:sp>
      <p:pic>
        <p:nvPicPr>
          <p:cNvPr id="661" name="Google Shape;661;p106"/>
          <p:cNvPicPr preferRelativeResize="0"/>
          <p:nvPr/>
        </p:nvPicPr>
        <p:blipFill>
          <a:blip r:embed="rId4">
            <a:alphaModFix/>
          </a:blip>
          <a:stretch>
            <a:fillRect/>
          </a:stretch>
        </p:blipFill>
        <p:spPr>
          <a:xfrm>
            <a:off x="4940150" y="4220575"/>
            <a:ext cx="3606900" cy="769850"/>
          </a:xfrm>
          <a:prstGeom prst="rect">
            <a:avLst/>
          </a:prstGeom>
          <a:noFill/>
          <a:ln>
            <a:noFill/>
          </a:ln>
        </p:spPr>
      </p:pic>
      <p:pic>
        <p:nvPicPr>
          <p:cNvPr id="662" name="Google Shape;662;p106"/>
          <p:cNvPicPr preferRelativeResize="0"/>
          <p:nvPr/>
        </p:nvPicPr>
        <p:blipFill>
          <a:blip r:embed="rId5">
            <a:alphaModFix/>
          </a:blip>
          <a:stretch>
            <a:fillRect/>
          </a:stretch>
        </p:blipFill>
        <p:spPr>
          <a:xfrm>
            <a:off x="4197275" y="1212450"/>
            <a:ext cx="4946724" cy="24514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10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Outputs</a:t>
            </a:r>
            <a:endParaRPr/>
          </a:p>
        </p:txBody>
      </p:sp>
      <p:sp>
        <p:nvSpPr>
          <p:cNvPr id="668" name="Google Shape;668;p10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Act like functions that re-run when an input changes (and they are viewable on the page -- lazy evaluation).</a:t>
            </a:r>
            <a:endParaRPr b="1"/>
          </a:p>
          <a:p>
            <a:pPr indent="0" lvl="0" marL="0" rtl="0" algn="l">
              <a:spcBef>
                <a:spcPts val="1200"/>
              </a:spcBef>
              <a:spcAft>
                <a:spcPts val="0"/>
              </a:spcAft>
              <a:buNone/>
            </a:pPr>
            <a:r>
              <a:rPr b="1" lang="en"/>
              <a:t>Two components:</a:t>
            </a:r>
            <a:endParaRPr b="1"/>
          </a:p>
          <a:p>
            <a:pPr indent="-317500" lvl="0" marL="457200" rtl="0" algn="l">
              <a:spcBef>
                <a:spcPts val="1200"/>
              </a:spcBef>
              <a:spcAft>
                <a:spcPts val="0"/>
              </a:spcAft>
              <a:buSzPts val="1400"/>
              <a:buAutoNum type="arabicPeriod"/>
            </a:pPr>
            <a:r>
              <a:rPr b="1" lang="en"/>
              <a:t>UI Side: A location in your app</a:t>
            </a:r>
            <a:endParaRPr b="1"/>
          </a:p>
          <a:p>
            <a:pPr indent="-317500" lvl="0" marL="457200" rtl="0" algn="l">
              <a:spcBef>
                <a:spcPts val="0"/>
              </a:spcBef>
              <a:spcAft>
                <a:spcPts val="0"/>
              </a:spcAft>
              <a:buSzPts val="1400"/>
              <a:buAutoNum type="arabicPeriod"/>
            </a:pPr>
            <a:r>
              <a:rPr b="1" lang="en"/>
              <a:t>Server Side: Render function telling Shiny what to show</a:t>
            </a:r>
            <a:endParaRPr b="1"/>
          </a:p>
          <a:p>
            <a:pPr indent="0" lvl="0" marL="0" rtl="0" algn="l">
              <a:spcBef>
                <a:spcPts val="1200"/>
              </a:spcBef>
              <a:spcAft>
                <a:spcPts val="1200"/>
              </a:spcAft>
              <a:buNone/>
            </a:pPr>
            <a:r>
              <a:rPr b="1" lang="en" sz="1900">
                <a:solidFill>
                  <a:schemeClr val="accent5"/>
                </a:solidFill>
              </a:rPr>
              <a:t>output$* &lt;- render*({ })</a:t>
            </a:r>
            <a:endParaRPr b="1" sz="1900">
              <a:solidFill>
                <a:schemeClr val="accent5"/>
              </a:solidFill>
            </a:endParaRPr>
          </a:p>
        </p:txBody>
      </p:sp>
      <p:sp>
        <p:nvSpPr>
          <p:cNvPr id="669" name="Google Shape;669;p10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a:solidFill>
                  <a:schemeClr val="accent4"/>
                </a:solidFill>
              </a:rPr>
              <a:t>ui  (WHERE to display)</a:t>
            </a:r>
            <a:endParaRPr b="1" sz="1800">
              <a:solidFill>
                <a:schemeClr val="accent4"/>
              </a:solidFill>
            </a:endParaRPr>
          </a:p>
          <a:p>
            <a:pPr indent="0" lvl="0" marL="0" rtl="0" algn="l">
              <a:spcBef>
                <a:spcPts val="1200"/>
              </a:spcBef>
              <a:spcAft>
                <a:spcPts val="0"/>
              </a:spcAft>
              <a:buNone/>
            </a:pPr>
            <a:r>
              <a:rPr b="1" lang="en" sz="1800"/>
              <a:t>plotOutput(outputId = "regPlot")</a:t>
            </a:r>
            <a:endParaRPr b="1" sz="1800"/>
          </a:p>
          <a:p>
            <a:pPr indent="0" lvl="0" marL="0" rtl="0" algn="l">
              <a:spcBef>
                <a:spcPts val="1200"/>
              </a:spcBef>
              <a:spcAft>
                <a:spcPts val="0"/>
              </a:spcAft>
              <a:buNone/>
            </a:pPr>
            <a:r>
              <a:t/>
            </a:r>
            <a:endParaRPr b="1" sz="1800"/>
          </a:p>
          <a:p>
            <a:pPr indent="0" lvl="0" marL="0" rtl="0" algn="l">
              <a:spcBef>
                <a:spcPts val="1200"/>
              </a:spcBef>
              <a:spcAft>
                <a:spcPts val="0"/>
              </a:spcAft>
              <a:buNone/>
            </a:pPr>
            <a:r>
              <a:rPr b="1" lang="en" sz="1800">
                <a:solidFill>
                  <a:schemeClr val="accent4"/>
                </a:solidFill>
              </a:rPr>
              <a:t>server  (WHAT to display)</a:t>
            </a:r>
            <a:endParaRPr b="1" sz="1800">
              <a:solidFill>
                <a:schemeClr val="accent4"/>
              </a:solidFill>
            </a:endParaRPr>
          </a:p>
          <a:p>
            <a:pPr indent="0" lvl="0" marL="0" rtl="0" algn="l">
              <a:spcBef>
                <a:spcPts val="1200"/>
              </a:spcBef>
              <a:spcAft>
                <a:spcPts val="1200"/>
              </a:spcAft>
              <a:buNone/>
            </a:pPr>
            <a:r>
              <a:rPr b="1" lang="en" sz="1800"/>
              <a:t>output$regPlot &lt;- renderPlot({ })</a:t>
            </a:r>
            <a:endParaRPr b="1" sz="18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10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Outputs</a:t>
            </a:r>
            <a:endParaRPr/>
          </a:p>
        </p:txBody>
      </p:sp>
      <p:sp>
        <p:nvSpPr>
          <p:cNvPr id="675" name="Google Shape;675;p108"/>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Act like functions that re-run when an input changes (and they are viewable on the page -- lazy evaluation).</a:t>
            </a:r>
            <a:endParaRPr b="1"/>
          </a:p>
          <a:p>
            <a:pPr indent="0" lvl="0" marL="0" rtl="0" algn="l">
              <a:spcBef>
                <a:spcPts val="1200"/>
              </a:spcBef>
              <a:spcAft>
                <a:spcPts val="0"/>
              </a:spcAft>
              <a:buNone/>
            </a:pPr>
            <a:r>
              <a:rPr b="1" lang="en"/>
              <a:t>Two components:</a:t>
            </a:r>
            <a:endParaRPr b="1"/>
          </a:p>
          <a:p>
            <a:pPr indent="-317500" lvl="0" marL="457200" rtl="0" algn="l">
              <a:spcBef>
                <a:spcPts val="1200"/>
              </a:spcBef>
              <a:spcAft>
                <a:spcPts val="0"/>
              </a:spcAft>
              <a:buSzPts val="1400"/>
              <a:buAutoNum type="arabicPeriod"/>
            </a:pPr>
            <a:r>
              <a:rPr b="1" lang="en"/>
              <a:t>UI Side: A location in your app</a:t>
            </a:r>
            <a:endParaRPr b="1"/>
          </a:p>
          <a:p>
            <a:pPr indent="-317500" lvl="0" marL="457200" rtl="0" algn="l">
              <a:spcBef>
                <a:spcPts val="0"/>
              </a:spcBef>
              <a:spcAft>
                <a:spcPts val="0"/>
              </a:spcAft>
              <a:buSzPts val="1400"/>
              <a:buAutoNum type="arabicPeriod"/>
            </a:pPr>
            <a:r>
              <a:rPr b="1" lang="en"/>
              <a:t>Server Side: Render function telling Shiny what to show</a:t>
            </a:r>
            <a:endParaRPr b="1"/>
          </a:p>
          <a:p>
            <a:pPr indent="0" lvl="0" marL="0" rtl="0" algn="l">
              <a:spcBef>
                <a:spcPts val="1200"/>
              </a:spcBef>
              <a:spcAft>
                <a:spcPts val="1200"/>
              </a:spcAft>
              <a:buNone/>
            </a:pPr>
            <a:r>
              <a:rPr b="1" lang="en" sz="1900"/>
              <a:t>output$* &lt;- render*({ })</a:t>
            </a:r>
            <a:endParaRPr b="1" sz="1900"/>
          </a:p>
        </p:txBody>
      </p:sp>
      <p:sp>
        <p:nvSpPr>
          <p:cNvPr id="676" name="Google Shape;676;p108"/>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a:solidFill>
                  <a:schemeClr val="accent4"/>
                </a:solidFill>
              </a:rPr>
              <a:t>ui</a:t>
            </a:r>
            <a:endParaRPr b="1" sz="1800">
              <a:solidFill>
                <a:schemeClr val="accent4"/>
              </a:solidFill>
            </a:endParaRPr>
          </a:p>
          <a:p>
            <a:pPr indent="0" lvl="0" marL="0" rtl="0" algn="l">
              <a:spcBef>
                <a:spcPts val="1200"/>
              </a:spcBef>
              <a:spcAft>
                <a:spcPts val="0"/>
              </a:spcAft>
              <a:buNone/>
            </a:pPr>
            <a:r>
              <a:rPr b="1" lang="en" sz="1800">
                <a:solidFill>
                  <a:schemeClr val="accent1"/>
                </a:solidFill>
              </a:rPr>
              <a:t>plotOutput</a:t>
            </a:r>
            <a:r>
              <a:rPr b="1" lang="en" sz="1800"/>
              <a:t>(outputId = "regPlot")</a:t>
            </a:r>
            <a:endParaRPr b="1" sz="1800"/>
          </a:p>
          <a:p>
            <a:pPr indent="0" lvl="0" marL="0" rtl="0" algn="l">
              <a:spcBef>
                <a:spcPts val="1200"/>
              </a:spcBef>
              <a:spcAft>
                <a:spcPts val="0"/>
              </a:spcAft>
              <a:buNone/>
            </a:pPr>
            <a:r>
              <a:t/>
            </a:r>
            <a:endParaRPr b="1" sz="1800"/>
          </a:p>
          <a:p>
            <a:pPr indent="0" lvl="0" marL="0" rtl="0" algn="l">
              <a:spcBef>
                <a:spcPts val="1200"/>
              </a:spcBef>
              <a:spcAft>
                <a:spcPts val="0"/>
              </a:spcAft>
              <a:buNone/>
            </a:pPr>
            <a:r>
              <a:rPr b="1" lang="en" sz="1800">
                <a:solidFill>
                  <a:schemeClr val="accent4"/>
                </a:solidFill>
              </a:rPr>
              <a:t>server</a:t>
            </a:r>
            <a:endParaRPr b="1" sz="1800">
              <a:solidFill>
                <a:schemeClr val="accent4"/>
              </a:solidFill>
            </a:endParaRPr>
          </a:p>
          <a:p>
            <a:pPr indent="0" lvl="0" marL="0" rtl="0" algn="l">
              <a:spcBef>
                <a:spcPts val="1200"/>
              </a:spcBef>
              <a:spcAft>
                <a:spcPts val="1200"/>
              </a:spcAft>
              <a:buNone/>
            </a:pPr>
            <a:r>
              <a:rPr b="1" lang="en" sz="1800"/>
              <a:t>output$regPlot &lt;- </a:t>
            </a:r>
            <a:r>
              <a:rPr b="1" lang="en" sz="1800">
                <a:solidFill>
                  <a:schemeClr val="accent1"/>
                </a:solidFill>
              </a:rPr>
              <a:t>renderPlot</a:t>
            </a:r>
            <a:r>
              <a:rPr b="1" lang="en" sz="1800"/>
              <a:t>({ })</a:t>
            </a:r>
            <a:endParaRPr b="1" sz="18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10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Outputs</a:t>
            </a:r>
            <a:endParaRPr/>
          </a:p>
        </p:txBody>
      </p:sp>
      <p:sp>
        <p:nvSpPr>
          <p:cNvPr id="682" name="Google Shape;682;p10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Act like functions that re-run when an input changes (and they are viewable on the page -- lazy evaluation).</a:t>
            </a:r>
            <a:endParaRPr b="1"/>
          </a:p>
          <a:p>
            <a:pPr indent="0" lvl="0" marL="0" rtl="0" algn="l">
              <a:spcBef>
                <a:spcPts val="1200"/>
              </a:spcBef>
              <a:spcAft>
                <a:spcPts val="0"/>
              </a:spcAft>
              <a:buNone/>
            </a:pPr>
            <a:r>
              <a:rPr b="1" lang="en"/>
              <a:t>Two components:</a:t>
            </a:r>
            <a:endParaRPr b="1"/>
          </a:p>
          <a:p>
            <a:pPr indent="-317500" lvl="0" marL="457200" rtl="0" algn="l">
              <a:spcBef>
                <a:spcPts val="1200"/>
              </a:spcBef>
              <a:spcAft>
                <a:spcPts val="0"/>
              </a:spcAft>
              <a:buSzPts val="1400"/>
              <a:buAutoNum type="arabicPeriod"/>
            </a:pPr>
            <a:r>
              <a:rPr b="1" lang="en"/>
              <a:t>UI Side: A location in your app</a:t>
            </a:r>
            <a:endParaRPr b="1"/>
          </a:p>
          <a:p>
            <a:pPr indent="-317500" lvl="0" marL="457200" rtl="0" algn="l">
              <a:spcBef>
                <a:spcPts val="0"/>
              </a:spcBef>
              <a:spcAft>
                <a:spcPts val="0"/>
              </a:spcAft>
              <a:buSzPts val="1400"/>
              <a:buAutoNum type="arabicPeriod"/>
            </a:pPr>
            <a:r>
              <a:rPr b="1" lang="en"/>
              <a:t>Server Side: Render function telling Shiny what to show</a:t>
            </a:r>
            <a:endParaRPr b="1"/>
          </a:p>
          <a:p>
            <a:pPr indent="0" lvl="0" marL="0" rtl="0" algn="l">
              <a:spcBef>
                <a:spcPts val="1200"/>
              </a:spcBef>
              <a:spcAft>
                <a:spcPts val="1200"/>
              </a:spcAft>
              <a:buNone/>
            </a:pPr>
            <a:r>
              <a:rPr b="1" lang="en" sz="1900"/>
              <a:t>output$* &lt;- render*({ })</a:t>
            </a:r>
            <a:endParaRPr b="1" sz="1900"/>
          </a:p>
        </p:txBody>
      </p:sp>
      <p:sp>
        <p:nvSpPr>
          <p:cNvPr id="683" name="Google Shape;683;p10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a:solidFill>
                  <a:schemeClr val="accent4"/>
                </a:solidFill>
              </a:rPr>
              <a:t>ui</a:t>
            </a:r>
            <a:endParaRPr b="1" sz="1800">
              <a:solidFill>
                <a:schemeClr val="accent4"/>
              </a:solidFill>
            </a:endParaRPr>
          </a:p>
          <a:p>
            <a:pPr indent="0" lvl="0" marL="0" rtl="0" algn="l">
              <a:spcBef>
                <a:spcPts val="1200"/>
              </a:spcBef>
              <a:spcAft>
                <a:spcPts val="0"/>
              </a:spcAft>
              <a:buNone/>
            </a:pPr>
            <a:r>
              <a:rPr b="1" lang="en" sz="1800">
                <a:solidFill>
                  <a:schemeClr val="accent1"/>
                </a:solidFill>
              </a:rPr>
              <a:t>plotOutput</a:t>
            </a:r>
            <a:r>
              <a:rPr b="1" lang="en" sz="1800"/>
              <a:t>(outputId = "</a:t>
            </a:r>
            <a:r>
              <a:rPr b="1" lang="en" sz="1800">
                <a:solidFill>
                  <a:schemeClr val="accent4"/>
                </a:solidFill>
              </a:rPr>
              <a:t>regPlot</a:t>
            </a:r>
            <a:r>
              <a:rPr b="1" lang="en" sz="1800"/>
              <a:t>")</a:t>
            </a:r>
            <a:endParaRPr b="1" sz="1800"/>
          </a:p>
          <a:p>
            <a:pPr indent="0" lvl="0" marL="0" rtl="0" algn="l">
              <a:spcBef>
                <a:spcPts val="1200"/>
              </a:spcBef>
              <a:spcAft>
                <a:spcPts val="0"/>
              </a:spcAft>
              <a:buNone/>
            </a:pPr>
            <a:r>
              <a:t/>
            </a:r>
            <a:endParaRPr b="1" sz="1800"/>
          </a:p>
          <a:p>
            <a:pPr indent="0" lvl="0" marL="0" rtl="0" algn="l">
              <a:spcBef>
                <a:spcPts val="1200"/>
              </a:spcBef>
              <a:spcAft>
                <a:spcPts val="0"/>
              </a:spcAft>
              <a:buNone/>
            </a:pPr>
            <a:r>
              <a:rPr b="1" lang="en" sz="1800">
                <a:solidFill>
                  <a:schemeClr val="accent4"/>
                </a:solidFill>
              </a:rPr>
              <a:t>server</a:t>
            </a:r>
            <a:endParaRPr b="1" sz="1800">
              <a:solidFill>
                <a:schemeClr val="accent4"/>
              </a:solidFill>
            </a:endParaRPr>
          </a:p>
          <a:p>
            <a:pPr indent="0" lvl="0" marL="0" rtl="0" algn="l">
              <a:spcBef>
                <a:spcPts val="1200"/>
              </a:spcBef>
              <a:spcAft>
                <a:spcPts val="1200"/>
              </a:spcAft>
              <a:buNone/>
            </a:pPr>
            <a:r>
              <a:rPr b="1" lang="en" sz="1800"/>
              <a:t>output$</a:t>
            </a:r>
            <a:r>
              <a:rPr b="1" lang="en" sz="1800">
                <a:solidFill>
                  <a:schemeClr val="accent4"/>
                </a:solidFill>
              </a:rPr>
              <a:t>regPlot</a:t>
            </a:r>
            <a:r>
              <a:rPr b="1" lang="en" sz="1800"/>
              <a:t> &lt;- </a:t>
            </a:r>
            <a:r>
              <a:rPr b="1" lang="en" sz="1800">
                <a:solidFill>
                  <a:schemeClr val="accent1"/>
                </a:solidFill>
              </a:rPr>
              <a:t>renderPlot</a:t>
            </a:r>
            <a:r>
              <a:rPr b="1" lang="en" sz="1800"/>
              <a:t>({ })</a:t>
            </a:r>
            <a:endParaRPr b="1" sz="18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11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Outputs</a:t>
            </a:r>
            <a:endParaRPr/>
          </a:p>
        </p:txBody>
      </p:sp>
      <p:sp>
        <p:nvSpPr>
          <p:cNvPr id="689" name="Google Shape;689;p11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Act like functions that re-run when an input changes (and they are viewable on the page -- lazy evaluation).</a:t>
            </a:r>
            <a:endParaRPr b="1"/>
          </a:p>
          <a:p>
            <a:pPr indent="0" lvl="0" marL="0" rtl="0" algn="l">
              <a:spcBef>
                <a:spcPts val="1200"/>
              </a:spcBef>
              <a:spcAft>
                <a:spcPts val="0"/>
              </a:spcAft>
              <a:buNone/>
            </a:pPr>
            <a:r>
              <a:rPr b="1" lang="en"/>
              <a:t>Two components:</a:t>
            </a:r>
            <a:endParaRPr b="1"/>
          </a:p>
          <a:p>
            <a:pPr indent="-317500" lvl="0" marL="457200" rtl="0" algn="l">
              <a:spcBef>
                <a:spcPts val="1200"/>
              </a:spcBef>
              <a:spcAft>
                <a:spcPts val="0"/>
              </a:spcAft>
              <a:buSzPts val="1400"/>
              <a:buAutoNum type="arabicPeriod"/>
            </a:pPr>
            <a:r>
              <a:rPr b="1" lang="en"/>
              <a:t>UI Side: A location in your app</a:t>
            </a:r>
            <a:endParaRPr b="1"/>
          </a:p>
          <a:p>
            <a:pPr indent="-317500" lvl="0" marL="457200" rtl="0" algn="l">
              <a:spcBef>
                <a:spcPts val="0"/>
              </a:spcBef>
              <a:spcAft>
                <a:spcPts val="0"/>
              </a:spcAft>
              <a:buSzPts val="1400"/>
              <a:buAutoNum type="arabicPeriod"/>
            </a:pPr>
            <a:r>
              <a:rPr b="1" lang="en"/>
              <a:t>Server Side: Render function telling Shiny what to show</a:t>
            </a:r>
            <a:endParaRPr b="1"/>
          </a:p>
          <a:p>
            <a:pPr indent="0" lvl="0" marL="0" rtl="0" algn="l">
              <a:spcBef>
                <a:spcPts val="1200"/>
              </a:spcBef>
              <a:spcAft>
                <a:spcPts val="1200"/>
              </a:spcAft>
              <a:buNone/>
            </a:pPr>
            <a:r>
              <a:rPr b="1" lang="en" sz="1900"/>
              <a:t>output$* &lt;- render*</a:t>
            </a:r>
            <a:r>
              <a:rPr b="1" lang="en" sz="1900">
                <a:solidFill>
                  <a:schemeClr val="accent6"/>
                </a:solidFill>
              </a:rPr>
              <a:t>({ })</a:t>
            </a:r>
            <a:endParaRPr b="1" sz="1900">
              <a:solidFill>
                <a:schemeClr val="accent6"/>
              </a:solidFill>
            </a:endParaRPr>
          </a:p>
        </p:txBody>
      </p:sp>
      <p:sp>
        <p:nvSpPr>
          <p:cNvPr id="690" name="Google Shape;690;p110"/>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a:solidFill>
                  <a:schemeClr val="accent4"/>
                </a:solidFill>
              </a:rPr>
              <a:t>ui</a:t>
            </a:r>
            <a:endParaRPr b="1" sz="1800">
              <a:solidFill>
                <a:schemeClr val="accent4"/>
              </a:solidFill>
            </a:endParaRPr>
          </a:p>
          <a:p>
            <a:pPr indent="0" lvl="0" marL="0" rtl="0" algn="l">
              <a:spcBef>
                <a:spcPts val="1200"/>
              </a:spcBef>
              <a:spcAft>
                <a:spcPts val="0"/>
              </a:spcAft>
              <a:buNone/>
            </a:pPr>
            <a:r>
              <a:rPr b="1" lang="en" sz="1800"/>
              <a:t>plotOutput(outputId = "regPlot")</a:t>
            </a:r>
            <a:endParaRPr b="1" sz="1800"/>
          </a:p>
          <a:p>
            <a:pPr indent="0" lvl="0" marL="0" rtl="0" algn="l">
              <a:spcBef>
                <a:spcPts val="1200"/>
              </a:spcBef>
              <a:spcAft>
                <a:spcPts val="0"/>
              </a:spcAft>
              <a:buNone/>
            </a:pPr>
            <a:r>
              <a:t/>
            </a:r>
            <a:endParaRPr b="1" sz="1800"/>
          </a:p>
          <a:p>
            <a:pPr indent="0" lvl="0" marL="0" rtl="0" algn="l">
              <a:spcBef>
                <a:spcPts val="1200"/>
              </a:spcBef>
              <a:spcAft>
                <a:spcPts val="0"/>
              </a:spcAft>
              <a:buNone/>
            </a:pPr>
            <a:r>
              <a:rPr b="1" lang="en" sz="1800">
                <a:solidFill>
                  <a:schemeClr val="accent4"/>
                </a:solidFill>
              </a:rPr>
              <a:t>server</a:t>
            </a:r>
            <a:endParaRPr b="1" sz="1800">
              <a:solidFill>
                <a:schemeClr val="accent4"/>
              </a:solidFill>
            </a:endParaRPr>
          </a:p>
          <a:p>
            <a:pPr indent="0" lvl="0" marL="0" rtl="0" algn="l">
              <a:spcBef>
                <a:spcPts val="1200"/>
              </a:spcBef>
              <a:spcAft>
                <a:spcPts val="1200"/>
              </a:spcAft>
              <a:buNone/>
            </a:pPr>
            <a:r>
              <a:rPr b="1" lang="en" sz="1800"/>
              <a:t>output$regPlot &lt;- renderPlot</a:t>
            </a:r>
            <a:r>
              <a:rPr b="1" lang="en" sz="1800">
                <a:solidFill>
                  <a:schemeClr val="accent6"/>
                </a:solidFill>
              </a:rPr>
              <a:t>({ })</a:t>
            </a:r>
            <a:endParaRPr b="1" sz="1800">
              <a:solidFill>
                <a:schemeClr val="accent6"/>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Shiny?</a:t>
            </a:r>
            <a:endParaRPr/>
          </a:p>
        </p:txBody>
      </p:sp>
      <p:sp>
        <p:nvSpPr>
          <p:cNvPr id="223" name="Google Shape;223;p48"/>
          <p:cNvSpPr txBox="1"/>
          <p:nvPr>
            <p:ph idx="1" type="body"/>
          </p:nvPr>
        </p:nvSpPr>
        <p:spPr>
          <a:xfrm>
            <a:off x="311700" y="1152475"/>
            <a:ext cx="8520600" cy="3748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highlight>
                  <a:schemeClr val="lt1"/>
                </a:highlight>
                <a:latin typeface="Lato"/>
                <a:ea typeface="Lato"/>
                <a:cs typeface="Lato"/>
                <a:sym typeface="Lato"/>
              </a:rPr>
              <a:t>Shiny utilizes R syntax as a shortcut to write HTML / CSS / JavaScript.</a:t>
            </a:r>
            <a:endParaRPr>
              <a:solidFill>
                <a:schemeClr val="dk1"/>
              </a:solidFill>
              <a:highlight>
                <a:schemeClr val="lt1"/>
              </a:highlight>
              <a:latin typeface="Lato"/>
              <a:ea typeface="Lato"/>
              <a:cs typeface="Lato"/>
              <a:sym typeface="Lato"/>
            </a:endParaRPr>
          </a:p>
          <a:p>
            <a:pPr indent="-342900" lvl="0" marL="457200" rtl="0" algn="l">
              <a:spcBef>
                <a:spcPts val="1200"/>
              </a:spcBef>
              <a:spcAft>
                <a:spcPts val="0"/>
              </a:spcAft>
              <a:buClr>
                <a:schemeClr val="dk1"/>
              </a:buClr>
              <a:buSzPts val="1800"/>
              <a:buFont typeface="Lato"/>
              <a:buChar char="-"/>
            </a:pPr>
            <a:r>
              <a:rPr lang="en">
                <a:solidFill>
                  <a:schemeClr val="dk1"/>
                </a:solidFill>
                <a:highlight>
                  <a:schemeClr val="lt1"/>
                </a:highlight>
                <a:latin typeface="Lato"/>
                <a:ea typeface="Lato"/>
                <a:cs typeface="Lato"/>
                <a:sym typeface="Lato"/>
              </a:rPr>
              <a:t>No knowledge of these languages is necessary to create your app.</a:t>
            </a:r>
            <a:endParaRPr>
              <a:solidFill>
                <a:schemeClr val="dk1"/>
              </a:solidFill>
              <a:highlight>
                <a:schemeClr val="lt1"/>
              </a:highlight>
              <a:latin typeface="Lato"/>
              <a:ea typeface="Lato"/>
              <a:cs typeface="Lato"/>
              <a:sym typeface="Lato"/>
            </a:endParaRPr>
          </a:p>
          <a:p>
            <a:pPr indent="-342900" lvl="0" marL="457200" rtl="0" algn="l">
              <a:spcBef>
                <a:spcPts val="0"/>
              </a:spcBef>
              <a:spcAft>
                <a:spcPts val="0"/>
              </a:spcAft>
              <a:buClr>
                <a:schemeClr val="dk1"/>
              </a:buClr>
              <a:buSzPts val="1800"/>
              <a:buFont typeface="Lato"/>
              <a:buChar char="-"/>
            </a:pPr>
            <a:r>
              <a:rPr lang="en">
                <a:solidFill>
                  <a:schemeClr val="dk1"/>
                </a:solidFill>
                <a:highlight>
                  <a:schemeClr val="lt1"/>
                </a:highlight>
                <a:latin typeface="Lato"/>
                <a:ea typeface="Lato"/>
                <a:cs typeface="Lato"/>
                <a:sym typeface="Lato"/>
              </a:rPr>
              <a:t>Gaining some small knowledge of one of these languages can extend your Shiny functionality.</a:t>
            </a:r>
            <a:endParaRPr>
              <a:solidFill>
                <a:schemeClr val="dk1"/>
              </a:solidFill>
              <a:highlight>
                <a:schemeClr val="lt1"/>
              </a:highlight>
              <a:latin typeface="Lato"/>
              <a:ea typeface="Lato"/>
              <a:cs typeface="Lato"/>
              <a:sym typeface="Lato"/>
            </a:endParaRPr>
          </a:p>
          <a:p>
            <a:pPr indent="-342900" lvl="0" marL="457200" rtl="0" algn="l">
              <a:spcBef>
                <a:spcPts val="0"/>
              </a:spcBef>
              <a:spcAft>
                <a:spcPts val="0"/>
              </a:spcAft>
              <a:buClr>
                <a:schemeClr val="dk1"/>
              </a:buClr>
              <a:buSzPts val="1800"/>
              <a:buFont typeface="Lato"/>
              <a:buChar char="-"/>
            </a:pPr>
            <a:r>
              <a:rPr lang="en">
                <a:solidFill>
                  <a:schemeClr val="dk1"/>
                </a:solidFill>
                <a:highlight>
                  <a:schemeClr val="lt1"/>
                </a:highlight>
                <a:latin typeface="Lato"/>
                <a:ea typeface="Lato"/>
                <a:cs typeface="Lato"/>
                <a:sym typeface="Lato"/>
              </a:rPr>
              <a:t>Knowing (or having a colleague that is fluent) in these languages can significantly extend the capabilities of the app.</a:t>
            </a:r>
            <a:endParaRPr>
              <a:solidFill>
                <a:schemeClr val="dk1"/>
              </a:solidFill>
              <a:highlight>
                <a:schemeClr val="lt1"/>
              </a:highlight>
              <a:latin typeface="Lato"/>
              <a:ea typeface="Lato"/>
              <a:cs typeface="Lato"/>
              <a:sym typeface="Lato"/>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11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Outputs</a:t>
            </a:r>
            <a:endParaRPr/>
          </a:p>
        </p:txBody>
      </p:sp>
      <p:sp>
        <p:nvSpPr>
          <p:cNvPr id="696" name="Google Shape;696;p111"/>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Act like functions that re-run when an input changes (and they are viewable on the page -- lazy evaluation).</a:t>
            </a:r>
            <a:endParaRPr b="1"/>
          </a:p>
          <a:p>
            <a:pPr indent="0" lvl="0" marL="0" rtl="0" algn="l">
              <a:spcBef>
                <a:spcPts val="1200"/>
              </a:spcBef>
              <a:spcAft>
                <a:spcPts val="0"/>
              </a:spcAft>
              <a:buNone/>
            </a:pPr>
            <a:r>
              <a:rPr b="1" lang="en"/>
              <a:t>Two components:</a:t>
            </a:r>
            <a:endParaRPr b="1"/>
          </a:p>
          <a:p>
            <a:pPr indent="-317500" lvl="0" marL="457200" rtl="0" algn="l">
              <a:spcBef>
                <a:spcPts val="1200"/>
              </a:spcBef>
              <a:spcAft>
                <a:spcPts val="0"/>
              </a:spcAft>
              <a:buSzPts val="1400"/>
              <a:buAutoNum type="arabicPeriod"/>
            </a:pPr>
            <a:r>
              <a:rPr b="1" lang="en"/>
              <a:t>UI Side: A location in your app</a:t>
            </a:r>
            <a:endParaRPr b="1"/>
          </a:p>
          <a:p>
            <a:pPr indent="-317500" lvl="0" marL="457200" rtl="0" algn="l">
              <a:spcBef>
                <a:spcPts val="0"/>
              </a:spcBef>
              <a:spcAft>
                <a:spcPts val="0"/>
              </a:spcAft>
              <a:buSzPts val="1400"/>
              <a:buAutoNum type="arabicPeriod"/>
            </a:pPr>
            <a:r>
              <a:rPr b="1" lang="en"/>
              <a:t>Server Side: Render function telling Shiny what to show</a:t>
            </a:r>
            <a:endParaRPr b="1"/>
          </a:p>
          <a:p>
            <a:pPr indent="0" lvl="0" marL="0" rtl="0" algn="l">
              <a:spcBef>
                <a:spcPts val="1200"/>
              </a:spcBef>
              <a:spcAft>
                <a:spcPts val="1200"/>
              </a:spcAft>
              <a:buNone/>
            </a:pPr>
            <a:r>
              <a:rPr b="1" lang="en" sz="1900"/>
              <a:t>output$* &lt;- render*</a:t>
            </a:r>
            <a:r>
              <a:rPr b="1" lang="en" sz="1900">
                <a:solidFill>
                  <a:schemeClr val="accent6"/>
                </a:solidFill>
              </a:rPr>
              <a:t>({ })</a:t>
            </a:r>
            <a:endParaRPr b="1" sz="1900">
              <a:solidFill>
                <a:schemeClr val="accent6"/>
              </a:solidFill>
            </a:endParaRPr>
          </a:p>
        </p:txBody>
      </p:sp>
      <p:sp>
        <p:nvSpPr>
          <p:cNvPr id="697" name="Google Shape;697;p111"/>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a:solidFill>
                  <a:schemeClr val="accent4"/>
                </a:solidFill>
              </a:rPr>
              <a:t>ui</a:t>
            </a:r>
            <a:endParaRPr b="1" sz="1800">
              <a:solidFill>
                <a:schemeClr val="accent4"/>
              </a:solidFill>
            </a:endParaRPr>
          </a:p>
          <a:p>
            <a:pPr indent="0" lvl="0" marL="0" rtl="0" algn="l">
              <a:spcBef>
                <a:spcPts val="1200"/>
              </a:spcBef>
              <a:spcAft>
                <a:spcPts val="0"/>
              </a:spcAft>
              <a:buNone/>
            </a:pPr>
            <a:r>
              <a:rPr b="1" lang="en" sz="1800"/>
              <a:t>plotOutput(outputId = "regPlot")</a:t>
            </a:r>
            <a:endParaRPr b="1" sz="1800"/>
          </a:p>
          <a:p>
            <a:pPr indent="0" lvl="0" marL="0" rtl="0" algn="l">
              <a:spcBef>
                <a:spcPts val="1200"/>
              </a:spcBef>
              <a:spcAft>
                <a:spcPts val="0"/>
              </a:spcAft>
              <a:buNone/>
            </a:pPr>
            <a:r>
              <a:t/>
            </a:r>
            <a:endParaRPr b="1" sz="1800"/>
          </a:p>
          <a:p>
            <a:pPr indent="0" lvl="0" marL="0" rtl="0" algn="l">
              <a:spcBef>
                <a:spcPts val="1200"/>
              </a:spcBef>
              <a:spcAft>
                <a:spcPts val="0"/>
              </a:spcAft>
              <a:buNone/>
            </a:pPr>
            <a:r>
              <a:rPr b="1" lang="en" sz="1800">
                <a:solidFill>
                  <a:schemeClr val="accent4"/>
                </a:solidFill>
              </a:rPr>
              <a:t>server</a:t>
            </a:r>
            <a:endParaRPr b="1" sz="1800">
              <a:solidFill>
                <a:schemeClr val="accent4"/>
              </a:solidFill>
            </a:endParaRPr>
          </a:p>
          <a:p>
            <a:pPr indent="0" lvl="0" marL="0" rtl="0" algn="l">
              <a:spcBef>
                <a:spcPts val="1200"/>
              </a:spcBef>
              <a:spcAft>
                <a:spcPts val="1200"/>
              </a:spcAft>
              <a:buNone/>
            </a:pPr>
            <a:r>
              <a:rPr b="1" lang="en" sz="1800"/>
              <a:t>output$regPlot &lt;- renderPlot</a:t>
            </a:r>
            <a:r>
              <a:rPr b="1" lang="en" sz="1800">
                <a:solidFill>
                  <a:schemeClr val="accent6"/>
                </a:solidFill>
              </a:rPr>
              <a:t>({ })</a:t>
            </a:r>
            <a:endParaRPr b="1" sz="1800">
              <a:solidFill>
                <a:schemeClr val="accent6"/>
              </a:solidFill>
            </a:endParaRPr>
          </a:p>
        </p:txBody>
      </p:sp>
      <p:pic>
        <p:nvPicPr>
          <p:cNvPr id="698" name="Google Shape;698;p111"/>
          <p:cNvPicPr preferRelativeResize="0"/>
          <p:nvPr/>
        </p:nvPicPr>
        <p:blipFill>
          <a:blip r:embed="rId3">
            <a:alphaModFix/>
          </a:blip>
          <a:stretch>
            <a:fillRect/>
          </a:stretch>
        </p:blipFill>
        <p:spPr>
          <a:xfrm>
            <a:off x="3755000" y="3696175"/>
            <a:ext cx="5216000" cy="10045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1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Output Syntax Variations</a:t>
            </a:r>
            <a:endParaRPr/>
          </a:p>
        </p:txBody>
      </p:sp>
      <p:sp>
        <p:nvSpPr>
          <p:cNvPr id="704" name="Google Shape;704;p11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output$</a:t>
            </a:r>
            <a:r>
              <a:rPr b="1" lang="en">
                <a:solidFill>
                  <a:schemeClr val="accent4"/>
                </a:solidFill>
              </a:rPr>
              <a:t>displayValue1</a:t>
            </a:r>
            <a:r>
              <a:rPr b="1" lang="en"/>
              <a:t> &lt;- </a:t>
            </a:r>
            <a:r>
              <a:rPr b="1" lang="en">
                <a:solidFill>
                  <a:schemeClr val="accent1"/>
                </a:solidFill>
              </a:rPr>
              <a:t>renderPrint</a:t>
            </a:r>
            <a:r>
              <a:rPr b="1" lang="en"/>
              <a:t>({</a:t>
            </a:r>
            <a:endParaRPr b="1"/>
          </a:p>
          <a:p>
            <a:pPr indent="0" lvl="0" marL="0" rtl="0" algn="l">
              <a:spcBef>
                <a:spcPts val="1200"/>
              </a:spcBef>
              <a:spcAft>
                <a:spcPts val="0"/>
              </a:spcAft>
              <a:buNone/>
            </a:pPr>
            <a:r>
              <a:rPr b="1" lang="en"/>
              <a:t>    input$</a:t>
            </a:r>
            <a:r>
              <a:rPr b="1" lang="en">
                <a:solidFill>
                  <a:schemeClr val="accent4"/>
                </a:solidFill>
              </a:rPr>
              <a:t>sliderValue</a:t>
            </a:r>
            <a:endParaRPr b="1">
              <a:solidFill>
                <a:schemeClr val="accent4"/>
              </a:solidFill>
            </a:endParaRPr>
          </a:p>
          <a:p>
            <a:pPr indent="0" lvl="0" marL="0" rtl="0" algn="l">
              <a:spcBef>
                <a:spcPts val="1200"/>
              </a:spcBef>
              <a:spcAft>
                <a:spcPts val="0"/>
              </a:spcAft>
              <a:buNone/>
            </a:pPr>
            <a:r>
              <a:rPr b="1" lang="en"/>
              <a:t>})</a:t>
            </a:r>
            <a:endParaRPr b="1"/>
          </a:p>
          <a:p>
            <a:pPr indent="0" lvl="0" marL="0" rtl="0" algn="l">
              <a:spcBef>
                <a:spcPts val="1200"/>
              </a:spcBef>
              <a:spcAft>
                <a:spcPts val="0"/>
              </a:spcAft>
              <a:buNone/>
            </a:pPr>
            <a:r>
              <a:rPr b="1" lang="en"/>
              <a:t>output$</a:t>
            </a:r>
            <a:r>
              <a:rPr b="1" lang="en">
                <a:solidFill>
                  <a:schemeClr val="accent4"/>
                </a:solidFill>
              </a:rPr>
              <a:t>displayValue1</a:t>
            </a:r>
            <a:r>
              <a:rPr b="1" lang="en"/>
              <a:t> &lt;- </a:t>
            </a:r>
            <a:r>
              <a:rPr b="1" lang="en">
                <a:solidFill>
                  <a:schemeClr val="accent1"/>
                </a:solidFill>
              </a:rPr>
              <a:t>renderPrint</a:t>
            </a:r>
            <a:r>
              <a:rPr b="1" lang="en"/>
              <a:t>({</a:t>
            </a:r>
            <a:endParaRPr b="1"/>
          </a:p>
          <a:p>
            <a:pPr indent="0" lvl="0" marL="0" rtl="0" algn="l">
              <a:spcBef>
                <a:spcPts val="1200"/>
              </a:spcBef>
              <a:spcAft>
                <a:spcPts val="0"/>
              </a:spcAft>
              <a:buNone/>
            </a:pPr>
            <a:r>
              <a:rPr b="1" lang="en"/>
              <a:t>    return(input$</a:t>
            </a:r>
            <a:r>
              <a:rPr b="1" lang="en">
                <a:solidFill>
                  <a:schemeClr val="accent4"/>
                </a:solidFill>
              </a:rPr>
              <a:t>sliderValue</a:t>
            </a:r>
            <a:r>
              <a:rPr b="1" lang="en"/>
              <a:t>)</a:t>
            </a:r>
            <a:endParaRPr b="1"/>
          </a:p>
          <a:p>
            <a:pPr indent="0" lvl="0" marL="0" rtl="0" algn="l">
              <a:spcBef>
                <a:spcPts val="1200"/>
              </a:spcBef>
              <a:spcAft>
                <a:spcPts val="0"/>
              </a:spcAft>
              <a:buNone/>
            </a:pPr>
            <a:r>
              <a:rPr b="1" lang="en"/>
              <a:t>})</a:t>
            </a:r>
            <a:endParaRPr b="1"/>
          </a:p>
          <a:p>
            <a:pPr indent="0" lvl="0" marL="0" rtl="0" algn="l">
              <a:spcBef>
                <a:spcPts val="1200"/>
              </a:spcBef>
              <a:spcAft>
                <a:spcPts val="1200"/>
              </a:spcAft>
              <a:buNone/>
            </a:pPr>
            <a:r>
              <a:rPr b="1" lang="en"/>
              <a:t>output$</a:t>
            </a:r>
            <a:r>
              <a:rPr b="1" lang="en">
                <a:solidFill>
                  <a:schemeClr val="accent4"/>
                </a:solidFill>
              </a:rPr>
              <a:t>displayValue1</a:t>
            </a:r>
            <a:r>
              <a:rPr b="1" lang="en"/>
              <a:t> &lt;- </a:t>
            </a:r>
            <a:r>
              <a:rPr b="1" lang="en">
                <a:solidFill>
                  <a:schemeClr val="accent1"/>
                </a:solidFill>
              </a:rPr>
              <a:t>renderPrint</a:t>
            </a:r>
            <a:r>
              <a:rPr b="1" lang="en"/>
              <a:t>(input$</a:t>
            </a:r>
            <a:r>
              <a:rPr b="1" lang="en">
                <a:solidFill>
                  <a:schemeClr val="accent4"/>
                </a:solidFill>
              </a:rPr>
              <a:t>sliderValue</a:t>
            </a:r>
            <a:r>
              <a:rPr b="1" lang="en"/>
              <a:t>)</a:t>
            </a:r>
            <a:endParaRPr b="1"/>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1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Other Outputs &amp; Their Render Functions</a:t>
            </a:r>
            <a:endParaRPr/>
          </a:p>
        </p:txBody>
      </p:sp>
      <p:pic>
        <p:nvPicPr>
          <p:cNvPr id="710" name="Google Shape;710;p113"/>
          <p:cNvPicPr preferRelativeResize="0"/>
          <p:nvPr/>
        </p:nvPicPr>
        <p:blipFill>
          <a:blip r:embed="rId3">
            <a:alphaModFix/>
          </a:blip>
          <a:stretch>
            <a:fillRect/>
          </a:stretch>
        </p:blipFill>
        <p:spPr>
          <a:xfrm>
            <a:off x="1231988" y="1246325"/>
            <a:ext cx="6680025" cy="3456725"/>
          </a:xfrm>
          <a:prstGeom prst="rect">
            <a:avLst/>
          </a:prstGeom>
          <a:noFill/>
          <a:ln>
            <a:noFill/>
          </a:ln>
        </p:spPr>
      </p:pic>
      <p:sp>
        <p:nvSpPr>
          <p:cNvPr id="711" name="Google Shape;711;p113"/>
          <p:cNvSpPr txBox="1"/>
          <p:nvPr/>
        </p:nvSpPr>
        <p:spPr>
          <a:xfrm>
            <a:off x="214925" y="4841575"/>
            <a:ext cx="7593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2"/>
                </a:solidFill>
              </a:rPr>
              <a:t>Image from the R Shiny Cheatsheet </a:t>
            </a:r>
            <a:r>
              <a:rPr lang="en" sz="1100" u="sng">
                <a:solidFill>
                  <a:schemeClr val="hlink"/>
                </a:solidFill>
                <a:hlinkClick r:id="rId4"/>
              </a:rPr>
              <a:t>https://shiny.rstudio.com/articles/cheatsheet.html</a:t>
            </a:r>
            <a:r>
              <a:rPr lang="en" sz="1100">
                <a:solidFill>
                  <a:schemeClr val="accent2"/>
                </a:solidFill>
              </a:rPr>
              <a:t> </a:t>
            </a:r>
            <a:endParaRPr>
              <a:solidFill>
                <a:schemeClr val="accent2"/>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1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Plot and Table Output Syntax Activity (</a:t>
            </a:r>
            <a:r>
              <a:rPr lang="en">
                <a:solidFill>
                  <a:schemeClr val="accent5"/>
                </a:solidFill>
              </a:rPr>
              <a:t>2b_AddOutputs.R</a:t>
            </a:r>
            <a:r>
              <a:rPr lang="en"/>
              <a:t>)</a:t>
            </a:r>
            <a:endParaRPr/>
          </a:p>
        </p:txBody>
      </p:sp>
      <p:sp>
        <p:nvSpPr>
          <p:cNvPr id="717" name="Google Shape;717;p11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a:t>Short Individual Activity:</a:t>
            </a:r>
            <a:endParaRPr b="1" sz="1800"/>
          </a:p>
          <a:p>
            <a:pPr indent="-342900" lvl="0" marL="457200" rtl="0" algn="l">
              <a:spcBef>
                <a:spcPts val="1200"/>
              </a:spcBef>
              <a:spcAft>
                <a:spcPts val="0"/>
              </a:spcAft>
              <a:buSzPts val="1800"/>
              <a:buChar char="●"/>
            </a:pPr>
            <a:r>
              <a:rPr b="1" lang="en" sz="1800"/>
              <a:t>Add plotOutput and renderPlot</a:t>
            </a:r>
            <a:endParaRPr b="1" sz="1800"/>
          </a:p>
          <a:p>
            <a:pPr indent="-342900" lvl="0" marL="457200" rtl="0" algn="l">
              <a:spcBef>
                <a:spcPts val="0"/>
              </a:spcBef>
              <a:spcAft>
                <a:spcPts val="0"/>
              </a:spcAft>
              <a:buSzPts val="1800"/>
              <a:buChar char="●"/>
            </a:pPr>
            <a:r>
              <a:rPr b="1" lang="en" sz="1800"/>
              <a:t>Add dataTableOutput and renderDataTable</a:t>
            </a:r>
            <a:endParaRPr b="1" sz="1800"/>
          </a:p>
          <a:p>
            <a:pPr indent="-342900" lvl="0" marL="457200" rtl="0" algn="l">
              <a:spcBef>
                <a:spcPts val="0"/>
              </a:spcBef>
              <a:spcAft>
                <a:spcPts val="0"/>
              </a:spcAft>
              <a:buSzPts val="1800"/>
              <a:buChar char="●"/>
            </a:pPr>
            <a:r>
              <a:rPr b="1" lang="en" sz="1800"/>
              <a:t>Copy code from </a:t>
            </a:r>
            <a:br>
              <a:rPr b="1" lang="en" sz="1800"/>
            </a:br>
            <a:r>
              <a:rPr b="1" lang="en" sz="1800"/>
              <a:t>“#Code to place: ----”</a:t>
            </a:r>
            <a:br>
              <a:rPr b="1" lang="en" sz="1800"/>
            </a:br>
            <a:r>
              <a:rPr b="1" lang="en" sz="1800"/>
              <a:t>to make your data display</a:t>
            </a:r>
            <a:endParaRPr b="1" sz="1800"/>
          </a:p>
        </p:txBody>
      </p:sp>
      <p:sp>
        <p:nvSpPr>
          <p:cNvPr id="718" name="Google Shape;718;p11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a:solidFill>
                  <a:schemeClr val="accent4"/>
                </a:solidFill>
              </a:rPr>
              <a:t>ui</a:t>
            </a:r>
            <a:endParaRPr b="1" sz="1800">
              <a:solidFill>
                <a:schemeClr val="accent4"/>
              </a:solidFill>
            </a:endParaRPr>
          </a:p>
          <a:p>
            <a:pPr indent="0" lvl="0" marL="0" rtl="0" algn="l">
              <a:spcBef>
                <a:spcPts val="1200"/>
              </a:spcBef>
              <a:spcAft>
                <a:spcPts val="0"/>
              </a:spcAft>
              <a:buNone/>
            </a:pPr>
            <a:r>
              <a:rPr b="1" lang="en" sz="1800">
                <a:solidFill>
                  <a:schemeClr val="accent1"/>
                </a:solidFill>
              </a:rPr>
              <a:t>plotOutput</a:t>
            </a:r>
            <a:r>
              <a:rPr b="1" lang="en" sz="1800"/>
              <a:t>(outputId = "</a:t>
            </a:r>
            <a:r>
              <a:rPr b="1" lang="en" sz="1800">
                <a:solidFill>
                  <a:schemeClr val="accent4"/>
                </a:solidFill>
              </a:rPr>
              <a:t>regPlot</a:t>
            </a:r>
            <a:r>
              <a:rPr b="1" lang="en" sz="1800"/>
              <a:t>")</a:t>
            </a:r>
            <a:endParaRPr b="1" sz="1800"/>
          </a:p>
          <a:p>
            <a:pPr indent="0" lvl="0" marL="0" rtl="0" algn="l">
              <a:spcBef>
                <a:spcPts val="1200"/>
              </a:spcBef>
              <a:spcAft>
                <a:spcPts val="0"/>
              </a:spcAft>
              <a:buNone/>
            </a:pPr>
            <a:r>
              <a:t/>
            </a:r>
            <a:endParaRPr b="1" sz="1800"/>
          </a:p>
          <a:p>
            <a:pPr indent="0" lvl="0" marL="0" rtl="0" algn="l">
              <a:spcBef>
                <a:spcPts val="1200"/>
              </a:spcBef>
              <a:spcAft>
                <a:spcPts val="0"/>
              </a:spcAft>
              <a:buNone/>
            </a:pPr>
            <a:r>
              <a:rPr b="1" lang="en" sz="1800">
                <a:solidFill>
                  <a:schemeClr val="accent4"/>
                </a:solidFill>
              </a:rPr>
              <a:t>server</a:t>
            </a:r>
            <a:endParaRPr b="1" sz="1800">
              <a:solidFill>
                <a:schemeClr val="accent4"/>
              </a:solidFill>
            </a:endParaRPr>
          </a:p>
          <a:p>
            <a:pPr indent="0" lvl="0" marL="0" rtl="0" algn="l">
              <a:spcBef>
                <a:spcPts val="1200"/>
              </a:spcBef>
              <a:spcAft>
                <a:spcPts val="1200"/>
              </a:spcAft>
              <a:buNone/>
            </a:pPr>
            <a:r>
              <a:rPr b="1" lang="en" sz="1800"/>
              <a:t>output$</a:t>
            </a:r>
            <a:r>
              <a:rPr b="1" lang="en" sz="1800">
                <a:solidFill>
                  <a:schemeClr val="accent4"/>
                </a:solidFill>
              </a:rPr>
              <a:t>regPlot</a:t>
            </a:r>
            <a:r>
              <a:rPr b="1" lang="en" sz="1800"/>
              <a:t> &lt;- </a:t>
            </a:r>
            <a:r>
              <a:rPr b="1" lang="en" sz="1800">
                <a:solidFill>
                  <a:schemeClr val="accent1"/>
                </a:solidFill>
              </a:rPr>
              <a:t>renderPlot</a:t>
            </a:r>
            <a:r>
              <a:rPr b="1" lang="en" sz="1800"/>
              <a:t>({ })</a:t>
            </a:r>
            <a:endParaRPr b="1" sz="18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1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Group Activity: Connection Outputs and Inputs (</a:t>
            </a:r>
            <a:r>
              <a:rPr lang="en">
                <a:solidFill>
                  <a:schemeClr val="accent5"/>
                </a:solidFill>
              </a:rPr>
              <a:t>2c_ConnectInputsToOutputs.R</a:t>
            </a:r>
            <a:r>
              <a:rPr lang="en"/>
              <a:t>)</a:t>
            </a:r>
            <a:endParaRPr/>
          </a:p>
        </p:txBody>
      </p:sp>
      <p:sp>
        <p:nvSpPr>
          <p:cNvPr id="724" name="Google Shape;724;p115"/>
          <p:cNvSpPr txBox="1"/>
          <p:nvPr>
            <p:ph idx="1" type="body"/>
          </p:nvPr>
        </p:nvSpPr>
        <p:spPr>
          <a:xfrm>
            <a:off x="311700" y="1457275"/>
            <a:ext cx="8520600" cy="3673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Connect your outputs to your inputs</a:t>
            </a:r>
            <a:endParaRPr b="1"/>
          </a:p>
          <a:p>
            <a:pPr indent="-342900" lvl="0" marL="457200" rtl="0" algn="l">
              <a:spcBef>
                <a:spcPts val="0"/>
              </a:spcBef>
              <a:spcAft>
                <a:spcPts val="0"/>
              </a:spcAft>
              <a:buSzPts val="1800"/>
              <a:buChar char="●"/>
            </a:pPr>
            <a:r>
              <a:rPr b="1" lang="en"/>
              <a:t>Plot output</a:t>
            </a:r>
            <a:endParaRPr b="1"/>
          </a:p>
          <a:p>
            <a:pPr indent="-317500" lvl="1" marL="914400" rtl="0" algn="l">
              <a:spcBef>
                <a:spcPts val="0"/>
              </a:spcBef>
              <a:spcAft>
                <a:spcPts val="0"/>
              </a:spcAft>
              <a:buSzPts val="1400"/>
              <a:buChar char="○"/>
            </a:pPr>
            <a:r>
              <a:rPr b="1" lang="en"/>
              <a:t>Ways to step it up: Plot click events or hover</a:t>
            </a:r>
            <a:endParaRPr b="1"/>
          </a:p>
          <a:p>
            <a:pPr indent="-317500" lvl="1" marL="914400" rtl="0" algn="l">
              <a:spcBef>
                <a:spcPts val="0"/>
              </a:spcBef>
              <a:spcAft>
                <a:spcPts val="0"/>
              </a:spcAft>
              <a:buSzPts val="1400"/>
              <a:buChar char="○"/>
            </a:pPr>
            <a:r>
              <a:rPr b="1" lang="en"/>
              <a:t>Examples: </a:t>
            </a:r>
            <a:r>
              <a:rPr b="1" lang="en" u="sng">
                <a:solidFill>
                  <a:schemeClr val="hlink"/>
                </a:solidFill>
                <a:hlinkClick r:id="rId3"/>
              </a:rPr>
              <a:t>https://shiny.rstudio.com/articles/plot-interaction.html</a:t>
            </a:r>
            <a:r>
              <a:rPr b="1" lang="en"/>
              <a:t> </a:t>
            </a:r>
            <a:endParaRPr b="1"/>
          </a:p>
          <a:p>
            <a:pPr indent="-342900" lvl="0" marL="457200" rtl="0" algn="l">
              <a:spcBef>
                <a:spcPts val="0"/>
              </a:spcBef>
              <a:spcAft>
                <a:spcPts val="0"/>
              </a:spcAft>
              <a:buSzPts val="1800"/>
              <a:buChar char="●"/>
            </a:pPr>
            <a:r>
              <a:rPr b="1" lang="en"/>
              <a:t>Table output</a:t>
            </a:r>
            <a:endParaRPr b="1"/>
          </a:p>
          <a:p>
            <a:pPr indent="-317500" lvl="1" marL="914400" rtl="0" algn="l">
              <a:spcBef>
                <a:spcPts val="0"/>
              </a:spcBef>
              <a:spcAft>
                <a:spcPts val="0"/>
              </a:spcAft>
              <a:buSzPts val="1400"/>
              <a:buChar char="○"/>
            </a:pPr>
            <a:r>
              <a:rPr b="1" lang="en"/>
              <a:t>Ways to step it up: Click a row in the table and get back it’s information</a:t>
            </a:r>
            <a:endParaRPr b="1"/>
          </a:p>
          <a:p>
            <a:pPr indent="-317500" lvl="1" marL="914400" rtl="0" algn="l">
              <a:spcBef>
                <a:spcPts val="0"/>
              </a:spcBef>
              <a:spcAft>
                <a:spcPts val="0"/>
              </a:spcAft>
              <a:buSzPts val="1400"/>
              <a:buChar char="○"/>
            </a:pPr>
            <a:r>
              <a:rPr b="1" lang="en"/>
              <a:t>Examples: </a:t>
            </a:r>
            <a:r>
              <a:rPr b="1" lang="en" u="sng">
                <a:solidFill>
                  <a:schemeClr val="hlink"/>
                </a:solidFill>
                <a:hlinkClick r:id="rId4"/>
              </a:rPr>
              <a:t>https://rstudio.github.io/DT/shiny.html</a:t>
            </a:r>
            <a:r>
              <a:rPr b="1" lang="en"/>
              <a:t> </a:t>
            </a:r>
            <a:endParaRPr b="1"/>
          </a:p>
          <a:p>
            <a:pPr indent="-342900" lvl="0" marL="457200" rtl="0" algn="l">
              <a:spcBef>
                <a:spcPts val="0"/>
              </a:spcBef>
              <a:spcAft>
                <a:spcPts val="0"/>
              </a:spcAft>
              <a:buSzPts val="1800"/>
              <a:buChar char="●"/>
            </a:pPr>
            <a:r>
              <a:rPr b="1" lang="en"/>
              <a:t>Table feedback</a:t>
            </a:r>
            <a:endParaRPr b="1"/>
          </a:p>
          <a:p>
            <a:pPr indent="-317500" lvl="1" marL="914400" rtl="0" algn="l">
              <a:spcBef>
                <a:spcPts val="0"/>
              </a:spcBef>
              <a:spcAft>
                <a:spcPts val="0"/>
              </a:spcAft>
              <a:buSzPts val="1400"/>
              <a:buChar char="○"/>
            </a:pPr>
            <a:r>
              <a:rPr b="1" lang="en"/>
              <a:t>input$&lt;TableOutputId&gt;_rows_selected</a:t>
            </a:r>
            <a:endParaRPr b="1"/>
          </a:p>
          <a:p>
            <a:pPr indent="-317500" lvl="1" marL="914400" rtl="0" algn="l">
              <a:spcBef>
                <a:spcPts val="0"/>
              </a:spcBef>
              <a:spcAft>
                <a:spcPts val="0"/>
              </a:spcAft>
              <a:buSzPts val="1400"/>
              <a:buChar char="○"/>
            </a:pPr>
            <a:r>
              <a:rPr b="1" lang="en" u="sng">
                <a:solidFill>
                  <a:schemeClr val="hlink"/>
                </a:solidFill>
                <a:hlinkClick r:id="rId5"/>
              </a:rPr>
              <a:t>https://yihui.shinyapps.io/DT-info/</a:t>
            </a:r>
            <a:r>
              <a:rPr b="1" lang="en"/>
              <a:t> </a:t>
            </a:r>
            <a:endParaRPr b="1"/>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1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renderImage()</a:t>
            </a:r>
            <a:endParaRPr/>
          </a:p>
        </p:txBody>
      </p:sp>
      <p:sp>
        <p:nvSpPr>
          <p:cNvPr id="730" name="Google Shape;730;p11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t/>
            </a:r>
            <a:endParaRPr b="1" sz="1800"/>
          </a:p>
        </p:txBody>
      </p:sp>
      <p:sp>
        <p:nvSpPr>
          <p:cNvPr id="731" name="Google Shape;731;p116"/>
          <p:cNvSpPr txBox="1"/>
          <p:nvPr>
            <p:ph idx="2" type="body"/>
          </p:nvPr>
        </p:nvSpPr>
        <p:spPr>
          <a:xfrm>
            <a:off x="4832400" y="1152475"/>
            <a:ext cx="4080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a:solidFill>
                  <a:schemeClr val="accent4"/>
                </a:solidFill>
              </a:rPr>
              <a:t>ui</a:t>
            </a:r>
            <a:endParaRPr b="1" sz="1800">
              <a:solidFill>
                <a:schemeClr val="accent4"/>
              </a:solidFill>
            </a:endParaRPr>
          </a:p>
          <a:p>
            <a:pPr indent="0" lvl="0" marL="0" rtl="0" algn="l">
              <a:spcBef>
                <a:spcPts val="1200"/>
              </a:spcBef>
              <a:spcAft>
                <a:spcPts val="0"/>
              </a:spcAft>
              <a:buNone/>
            </a:pPr>
            <a:r>
              <a:rPr b="1" lang="en" sz="1800">
                <a:solidFill>
                  <a:schemeClr val="accent1"/>
                </a:solidFill>
              </a:rPr>
              <a:t>imageOutput</a:t>
            </a:r>
            <a:r>
              <a:rPr b="1" lang="en" sz="1800"/>
              <a:t>(outputId = "</a:t>
            </a:r>
            <a:r>
              <a:rPr b="1" lang="en" sz="1800">
                <a:solidFill>
                  <a:schemeClr val="accent4"/>
                </a:solidFill>
              </a:rPr>
              <a:t>sample1</a:t>
            </a:r>
            <a:r>
              <a:rPr b="1" lang="en" sz="1800"/>
              <a:t>")</a:t>
            </a:r>
            <a:endParaRPr b="1" sz="1800"/>
          </a:p>
          <a:p>
            <a:pPr indent="0" lvl="0" marL="0" rtl="0" algn="l">
              <a:spcBef>
                <a:spcPts val="1200"/>
              </a:spcBef>
              <a:spcAft>
                <a:spcPts val="0"/>
              </a:spcAft>
              <a:buNone/>
            </a:pPr>
            <a:r>
              <a:t/>
            </a:r>
            <a:endParaRPr b="1" sz="1800"/>
          </a:p>
          <a:p>
            <a:pPr indent="0" lvl="0" marL="0" rtl="0" algn="l">
              <a:spcBef>
                <a:spcPts val="1200"/>
              </a:spcBef>
              <a:spcAft>
                <a:spcPts val="0"/>
              </a:spcAft>
              <a:buNone/>
            </a:pPr>
            <a:r>
              <a:rPr b="1" lang="en" sz="1800">
                <a:solidFill>
                  <a:schemeClr val="accent4"/>
                </a:solidFill>
              </a:rPr>
              <a:t>server</a:t>
            </a:r>
            <a:endParaRPr b="1" sz="1800">
              <a:solidFill>
                <a:schemeClr val="accent4"/>
              </a:solidFill>
            </a:endParaRPr>
          </a:p>
          <a:p>
            <a:pPr indent="0" lvl="0" marL="0" rtl="0" algn="l">
              <a:spcBef>
                <a:spcPts val="1200"/>
              </a:spcBef>
              <a:spcAft>
                <a:spcPts val="1200"/>
              </a:spcAft>
              <a:buNone/>
            </a:pPr>
            <a:r>
              <a:rPr b="1" lang="en" sz="1800"/>
              <a:t>output$</a:t>
            </a:r>
            <a:r>
              <a:rPr b="1" lang="en" sz="1800">
                <a:solidFill>
                  <a:schemeClr val="accent4"/>
                </a:solidFill>
              </a:rPr>
              <a:t>sample1</a:t>
            </a:r>
            <a:r>
              <a:rPr b="1" lang="en" sz="1800"/>
              <a:t> &lt;- </a:t>
            </a:r>
            <a:r>
              <a:rPr b="1" lang="en" sz="1800">
                <a:solidFill>
                  <a:schemeClr val="accent1"/>
                </a:solidFill>
              </a:rPr>
              <a:t>renderImage</a:t>
            </a:r>
            <a:r>
              <a:rPr b="1" lang="en" sz="1800"/>
              <a:t>({ })</a:t>
            </a:r>
            <a:endParaRPr b="1" sz="1800"/>
          </a:p>
        </p:txBody>
      </p:sp>
      <p:pic>
        <p:nvPicPr>
          <p:cNvPr id="732" name="Google Shape;732;p116"/>
          <p:cNvPicPr preferRelativeResize="0"/>
          <p:nvPr/>
        </p:nvPicPr>
        <p:blipFill rotWithShape="1">
          <a:blip r:embed="rId3">
            <a:alphaModFix/>
          </a:blip>
          <a:srcRect b="21777" l="57029" r="1608" t="0"/>
          <a:stretch/>
        </p:blipFill>
        <p:spPr>
          <a:xfrm>
            <a:off x="692700" y="1065775"/>
            <a:ext cx="3092900" cy="37964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1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renderPrint() and renderText()</a:t>
            </a:r>
            <a:endParaRPr/>
          </a:p>
        </p:txBody>
      </p:sp>
      <p:sp>
        <p:nvSpPr>
          <p:cNvPr id="738" name="Google Shape;738;p1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a:solidFill>
                  <a:schemeClr val="accent4"/>
                </a:solidFill>
              </a:rPr>
              <a:t>ui</a:t>
            </a:r>
            <a:endParaRPr b="1" sz="1800">
              <a:solidFill>
                <a:schemeClr val="accent4"/>
              </a:solidFill>
            </a:endParaRPr>
          </a:p>
          <a:p>
            <a:pPr indent="0" lvl="0" marL="0" rtl="0" algn="l">
              <a:spcBef>
                <a:spcPts val="1200"/>
              </a:spcBef>
              <a:spcAft>
                <a:spcPts val="0"/>
              </a:spcAft>
              <a:buNone/>
            </a:pPr>
            <a:r>
              <a:rPr b="1" lang="en" sz="1800">
                <a:solidFill>
                  <a:schemeClr val="accent1"/>
                </a:solidFill>
              </a:rPr>
              <a:t>textOutput</a:t>
            </a:r>
            <a:r>
              <a:rPr b="1" lang="en" sz="1800"/>
              <a:t>(outputId = "</a:t>
            </a:r>
            <a:r>
              <a:rPr b="1" lang="en" sz="1800">
                <a:solidFill>
                  <a:schemeClr val="accent4"/>
                </a:solidFill>
              </a:rPr>
              <a:t>sample2</a:t>
            </a:r>
            <a:r>
              <a:rPr b="1" lang="en" sz="1800"/>
              <a:t>")</a:t>
            </a:r>
            <a:endParaRPr b="1" sz="1800"/>
          </a:p>
          <a:p>
            <a:pPr indent="0" lvl="0" marL="0" rtl="0" algn="l">
              <a:spcBef>
                <a:spcPts val="1200"/>
              </a:spcBef>
              <a:spcAft>
                <a:spcPts val="0"/>
              </a:spcAft>
              <a:buNone/>
            </a:pPr>
            <a:r>
              <a:t/>
            </a:r>
            <a:endParaRPr b="1" sz="1800"/>
          </a:p>
          <a:p>
            <a:pPr indent="0" lvl="0" marL="0" rtl="0" algn="l">
              <a:spcBef>
                <a:spcPts val="1200"/>
              </a:spcBef>
              <a:spcAft>
                <a:spcPts val="0"/>
              </a:spcAft>
              <a:buNone/>
            </a:pPr>
            <a:r>
              <a:rPr b="1" lang="en" sz="1800">
                <a:solidFill>
                  <a:schemeClr val="accent4"/>
                </a:solidFill>
              </a:rPr>
              <a:t>server</a:t>
            </a:r>
            <a:endParaRPr b="1" sz="1800">
              <a:solidFill>
                <a:schemeClr val="accent4"/>
              </a:solidFill>
            </a:endParaRPr>
          </a:p>
          <a:p>
            <a:pPr indent="0" lvl="0" marL="0" rtl="0" algn="l">
              <a:spcBef>
                <a:spcPts val="1200"/>
              </a:spcBef>
              <a:spcAft>
                <a:spcPts val="1200"/>
              </a:spcAft>
              <a:buNone/>
            </a:pPr>
            <a:r>
              <a:rPr b="1" lang="en" sz="1800"/>
              <a:t>output$</a:t>
            </a:r>
            <a:r>
              <a:rPr b="1" lang="en" sz="1800">
                <a:solidFill>
                  <a:schemeClr val="accent4"/>
                </a:solidFill>
              </a:rPr>
              <a:t>sample2</a:t>
            </a:r>
            <a:r>
              <a:rPr b="1" lang="en" sz="1800"/>
              <a:t> &lt;- </a:t>
            </a:r>
            <a:r>
              <a:rPr b="1" lang="en" sz="1800">
                <a:solidFill>
                  <a:schemeClr val="accent1"/>
                </a:solidFill>
              </a:rPr>
              <a:t>renderText</a:t>
            </a:r>
            <a:r>
              <a:rPr b="1" lang="en" sz="1800"/>
              <a:t>({ })</a:t>
            </a:r>
            <a:endParaRPr b="1" sz="1800"/>
          </a:p>
        </p:txBody>
      </p:sp>
      <p:pic>
        <p:nvPicPr>
          <p:cNvPr id="739" name="Google Shape;739;p117"/>
          <p:cNvPicPr preferRelativeResize="0"/>
          <p:nvPr/>
        </p:nvPicPr>
        <p:blipFill>
          <a:blip r:embed="rId3">
            <a:alphaModFix/>
          </a:blip>
          <a:stretch>
            <a:fillRect/>
          </a:stretch>
        </p:blipFill>
        <p:spPr>
          <a:xfrm>
            <a:off x="49450" y="3301875"/>
            <a:ext cx="4524375" cy="819150"/>
          </a:xfrm>
          <a:prstGeom prst="rect">
            <a:avLst/>
          </a:prstGeom>
          <a:noFill/>
          <a:ln>
            <a:noFill/>
          </a:ln>
        </p:spPr>
      </p:pic>
      <p:pic>
        <p:nvPicPr>
          <p:cNvPr id="740" name="Google Shape;740;p117"/>
          <p:cNvPicPr preferRelativeResize="0"/>
          <p:nvPr/>
        </p:nvPicPr>
        <p:blipFill>
          <a:blip r:embed="rId4">
            <a:alphaModFix/>
          </a:blip>
          <a:stretch>
            <a:fillRect/>
          </a:stretch>
        </p:blipFill>
        <p:spPr>
          <a:xfrm>
            <a:off x="0" y="1419401"/>
            <a:ext cx="4524376" cy="157680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renderUI() for HTML and tags</a:t>
            </a:r>
            <a:endParaRPr/>
          </a:p>
        </p:txBody>
      </p:sp>
      <p:sp>
        <p:nvSpPr>
          <p:cNvPr id="746" name="Google Shape;746;p118"/>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b="1" sz="1800"/>
          </a:p>
        </p:txBody>
      </p:sp>
      <p:sp>
        <p:nvSpPr>
          <p:cNvPr id="747" name="Google Shape;747;p118"/>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a:solidFill>
                  <a:schemeClr val="accent4"/>
                </a:solidFill>
              </a:rPr>
              <a:t>ui</a:t>
            </a:r>
            <a:endParaRPr b="1" sz="1800">
              <a:solidFill>
                <a:schemeClr val="accent4"/>
              </a:solidFill>
            </a:endParaRPr>
          </a:p>
          <a:p>
            <a:pPr indent="0" lvl="0" marL="0" rtl="0" algn="l">
              <a:spcBef>
                <a:spcPts val="1200"/>
              </a:spcBef>
              <a:spcAft>
                <a:spcPts val="0"/>
              </a:spcAft>
              <a:buNone/>
            </a:pPr>
            <a:r>
              <a:rPr b="1" lang="en" sz="1800">
                <a:solidFill>
                  <a:schemeClr val="accent1"/>
                </a:solidFill>
              </a:rPr>
              <a:t>uiOutput</a:t>
            </a:r>
            <a:r>
              <a:rPr b="1" lang="en" sz="1800"/>
              <a:t>(outputId = "</a:t>
            </a:r>
            <a:r>
              <a:rPr b="1" lang="en" sz="1800">
                <a:solidFill>
                  <a:schemeClr val="accent4"/>
                </a:solidFill>
              </a:rPr>
              <a:t>sample3</a:t>
            </a:r>
            <a:r>
              <a:rPr b="1" lang="en" sz="1800"/>
              <a:t>")</a:t>
            </a:r>
            <a:endParaRPr b="1" sz="1800"/>
          </a:p>
          <a:p>
            <a:pPr indent="0" lvl="0" marL="0" rtl="0" algn="l">
              <a:spcBef>
                <a:spcPts val="1200"/>
              </a:spcBef>
              <a:spcAft>
                <a:spcPts val="0"/>
              </a:spcAft>
              <a:buNone/>
            </a:pPr>
            <a:r>
              <a:t/>
            </a:r>
            <a:endParaRPr b="1" sz="1800"/>
          </a:p>
          <a:p>
            <a:pPr indent="0" lvl="0" marL="0" rtl="0" algn="l">
              <a:spcBef>
                <a:spcPts val="1200"/>
              </a:spcBef>
              <a:spcAft>
                <a:spcPts val="0"/>
              </a:spcAft>
              <a:buNone/>
            </a:pPr>
            <a:r>
              <a:rPr b="1" lang="en" sz="1800">
                <a:solidFill>
                  <a:schemeClr val="accent4"/>
                </a:solidFill>
              </a:rPr>
              <a:t>server</a:t>
            </a:r>
            <a:endParaRPr b="1" sz="1800">
              <a:solidFill>
                <a:schemeClr val="accent4"/>
              </a:solidFill>
            </a:endParaRPr>
          </a:p>
          <a:p>
            <a:pPr indent="0" lvl="0" marL="0" rtl="0" algn="l">
              <a:spcBef>
                <a:spcPts val="1200"/>
              </a:spcBef>
              <a:spcAft>
                <a:spcPts val="1200"/>
              </a:spcAft>
              <a:buNone/>
            </a:pPr>
            <a:r>
              <a:rPr b="1" lang="en" sz="1800"/>
              <a:t>output$</a:t>
            </a:r>
            <a:r>
              <a:rPr b="1" lang="en" sz="1800">
                <a:solidFill>
                  <a:schemeClr val="accent4"/>
                </a:solidFill>
              </a:rPr>
              <a:t>sample3</a:t>
            </a:r>
            <a:r>
              <a:rPr b="1" lang="en" sz="1800"/>
              <a:t> &lt;- </a:t>
            </a:r>
            <a:r>
              <a:rPr b="1" lang="en" sz="1800">
                <a:solidFill>
                  <a:schemeClr val="accent1"/>
                </a:solidFill>
              </a:rPr>
              <a:t>renderUI</a:t>
            </a:r>
            <a:r>
              <a:rPr b="1" lang="en" sz="1800"/>
              <a:t>({ })</a:t>
            </a:r>
            <a:endParaRPr b="1" sz="1800"/>
          </a:p>
        </p:txBody>
      </p:sp>
      <p:pic>
        <p:nvPicPr>
          <p:cNvPr id="748" name="Google Shape;748;p118"/>
          <p:cNvPicPr preferRelativeResize="0"/>
          <p:nvPr/>
        </p:nvPicPr>
        <p:blipFill>
          <a:blip r:embed="rId3">
            <a:alphaModFix/>
          </a:blip>
          <a:stretch>
            <a:fillRect/>
          </a:stretch>
        </p:blipFill>
        <p:spPr>
          <a:xfrm>
            <a:off x="4453522" y="3983297"/>
            <a:ext cx="4605251" cy="876100"/>
          </a:xfrm>
          <a:prstGeom prst="rect">
            <a:avLst/>
          </a:prstGeom>
          <a:noFill/>
          <a:ln>
            <a:noFill/>
          </a:ln>
        </p:spPr>
      </p:pic>
      <p:pic>
        <p:nvPicPr>
          <p:cNvPr id="749" name="Google Shape;749;p118"/>
          <p:cNvPicPr preferRelativeResize="0"/>
          <p:nvPr/>
        </p:nvPicPr>
        <p:blipFill>
          <a:blip r:embed="rId4">
            <a:alphaModFix/>
          </a:blip>
          <a:stretch>
            <a:fillRect/>
          </a:stretch>
        </p:blipFill>
        <p:spPr>
          <a:xfrm>
            <a:off x="490400" y="1228675"/>
            <a:ext cx="3674660" cy="363072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1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Other packages add more output options</a:t>
            </a:r>
            <a:endParaRPr/>
          </a:p>
        </p:txBody>
      </p:sp>
      <p:sp>
        <p:nvSpPr>
          <p:cNvPr id="755" name="Google Shape;755;p119"/>
          <p:cNvSpPr txBox="1"/>
          <p:nvPr>
            <p:ph idx="1" type="body"/>
          </p:nvPr>
        </p:nvSpPr>
        <p:spPr>
          <a:xfrm>
            <a:off x="311700" y="1152475"/>
            <a:ext cx="4331100" cy="37413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t>{leaflet}   </a:t>
            </a:r>
            <a:endParaRPr b="1"/>
          </a:p>
          <a:p>
            <a:pPr indent="457200" lvl="0" marL="0" rtl="0" algn="l">
              <a:spcBef>
                <a:spcPts val="1200"/>
              </a:spcBef>
              <a:spcAft>
                <a:spcPts val="0"/>
              </a:spcAft>
              <a:buNone/>
            </a:pPr>
            <a:r>
              <a:rPr b="1" lang="en"/>
              <a:t>leafletOutput()   renderLeaflet()</a:t>
            </a:r>
            <a:endParaRPr b="1"/>
          </a:p>
          <a:p>
            <a:pPr indent="457200" lvl="0" marL="0" rtl="0" algn="l">
              <a:spcBef>
                <a:spcPts val="1200"/>
              </a:spcBef>
              <a:spcAft>
                <a:spcPts val="0"/>
              </a:spcAft>
              <a:buNone/>
            </a:pPr>
            <a:r>
              <a:rPr lang="en" sz="1100" u="sng">
                <a:solidFill>
                  <a:schemeClr val="hlink"/>
                </a:solidFill>
                <a:hlinkClick r:id="rId3"/>
              </a:rPr>
              <a:t>https://rstudio.github.io/leaflet/shiny.html</a:t>
            </a:r>
            <a:r>
              <a:rPr lang="en" sz="1100"/>
              <a:t> </a:t>
            </a:r>
            <a:br>
              <a:rPr lang="en" sz="1100"/>
            </a:br>
            <a:endParaRPr sz="1100"/>
          </a:p>
          <a:p>
            <a:pPr indent="0" lvl="0" marL="0" rtl="0" algn="l">
              <a:spcBef>
                <a:spcPts val="1200"/>
              </a:spcBef>
              <a:spcAft>
                <a:spcPts val="0"/>
              </a:spcAft>
              <a:buNone/>
            </a:pPr>
            <a:r>
              <a:rPr b="1" lang="en"/>
              <a:t>{plotly}    </a:t>
            </a:r>
            <a:endParaRPr b="1"/>
          </a:p>
          <a:p>
            <a:pPr indent="457200" lvl="0" marL="0" rtl="0" algn="l">
              <a:spcBef>
                <a:spcPts val="1200"/>
              </a:spcBef>
              <a:spcAft>
                <a:spcPts val="0"/>
              </a:spcAft>
              <a:buNone/>
            </a:pPr>
            <a:r>
              <a:rPr b="1" lang="en"/>
              <a:t>plotlyOutput()    renderPlotly()    ggplotly()</a:t>
            </a:r>
            <a:endParaRPr b="1"/>
          </a:p>
          <a:p>
            <a:pPr indent="457200" lvl="0" marL="0" rtl="0" algn="l">
              <a:spcBef>
                <a:spcPts val="1200"/>
              </a:spcBef>
              <a:spcAft>
                <a:spcPts val="0"/>
              </a:spcAft>
              <a:buNone/>
            </a:pPr>
            <a:r>
              <a:rPr lang="en" sz="1100" u="sng">
                <a:solidFill>
                  <a:schemeClr val="hlink"/>
                </a:solidFill>
                <a:hlinkClick r:id="rId4"/>
              </a:rPr>
              <a:t>https://plotly-r.com/linking-views-with-shiny.html</a:t>
            </a:r>
            <a:r>
              <a:rPr lang="en" sz="1100"/>
              <a:t> </a:t>
            </a:r>
            <a:br>
              <a:rPr lang="en" sz="1100"/>
            </a:br>
            <a:endParaRPr sz="1100"/>
          </a:p>
          <a:p>
            <a:pPr indent="0" lvl="0" marL="0" rtl="0" algn="l">
              <a:spcBef>
                <a:spcPts val="1200"/>
              </a:spcBef>
              <a:spcAft>
                <a:spcPts val="0"/>
              </a:spcAft>
              <a:buNone/>
            </a:pPr>
            <a:r>
              <a:rPr b="1" lang="en"/>
              <a:t>{reactable}  </a:t>
            </a:r>
            <a:endParaRPr b="1"/>
          </a:p>
          <a:p>
            <a:pPr indent="457200" lvl="0" marL="0" rtl="0" algn="l">
              <a:spcBef>
                <a:spcPts val="1200"/>
              </a:spcBef>
              <a:spcAft>
                <a:spcPts val="0"/>
              </a:spcAft>
              <a:buNone/>
            </a:pPr>
            <a:r>
              <a:rPr b="1" lang="en"/>
              <a:t>reactableOutput()  renderReactable()</a:t>
            </a:r>
            <a:endParaRPr b="1"/>
          </a:p>
          <a:p>
            <a:pPr indent="457200" lvl="0" marL="0" rtl="0" algn="l">
              <a:spcBef>
                <a:spcPts val="1200"/>
              </a:spcBef>
              <a:spcAft>
                <a:spcPts val="1200"/>
              </a:spcAft>
              <a:buNone/>
            </a:pPr>
            <a:r>
              <a:rPr lang="en" sz="1100" u="sng">
                <a:solidFill>
                  <a:schemeClr val="hlink"/>
                </a:solidFill>
                <a:hlinkClick r:id="rId5"/>
              </a:rPr>
              <a:t>https://glin.github.io/reactable/articles/examples.html#shiny</a:t>
            </a:r>
            <a:r>
              <a:rPr lang="en" sz="1100"/>
              <a:t> </a:t>
            </a:r>
            <a:endParaRPr sz="1100"/>
          </a:p>
        </p:txBody>
      </p:sp>
      <p:sp>
        <p:nvSpPr>
          <p:cNvPr id="756" name="Google Shape;756;p11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1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Exporting Tables and Plots</a:t>
            </a:r>
            <a:endParaRPr/>
          </a:p>
        </p:txBody>
      </p:sp>
      <p:sp>
        <p:nvSpPr>
          <p:cNvPr id="762" name="Google Shape;762;p12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Export Options</a:t>
            </a:r>
            <a:endParaRPr b="1"/>
          </a:p>
          <a:p>
            <a:pPr indent="-317500" lvl="0" marL="457200" rtl="0" algn="l">
              <a:spcBef>
                <a:spcPts val="1200"/>
              </a:spcBef>
              <a:spcAft>
                <a:spcPts val="0"/>
              </a:spcAft>
              <a:buSzPts val="1400"/>
              <a:buAutoNum type="arabicPeriod"/>
            </a:pPr>
            <a:r>
              <a:rPr b="1" lang="en"/>
              <a:t>Save to your drive (when running locally)</a:t>
            </a:r>
            <a:endParaRPr b="1"/>
          </a:p>
          <a:p>
            <a:pPr indent="-304800" lvl="1" marL="914400" rtl="0" algn="l">
              <a:spcBef>
                <a:spcPts val="0"/>
              </a:spcBef>
              <a:spcAft>
                <a:spcPts val="0"/>
              </a:spcAft>
              <a:buSzPts val="1200"/>
              <a:buAutoNum type="alphaLcPeriod"/>
            </a:pPr>
            <a:r>
              <a:rPr b="1" lang="en"/>
              <a:t>write_csv()</a:t>
            </a:r>
            <a:endParaRPr b="1"/>
          </a:p>
          <a:p>
            <a:pPr indent="-304800" lvl="1" marL="914400" rtl="0" algn="l">
              <a:spcBef>
                <a:spcPts val="0"/>
              </a:spcBef>
              <a:spcAft>
                <a:spcPts val="0"/>
              </a:spcAft>
              <a:buSzPts val="1200"/>
              <a:buAutoNum type="alphaLcPeriod"/>
            </a:pPr>
            <a:r>
              <a:rPr b="1" lang="en"/>
              <a:t>ggsave()</a:t>
            </a:r>
            <a:endParaRPr b="1"/>
          </a:p>
          <a:p>
            <a:pPr indent="-317500" lvl="0" marL="457200" rtl="0" algn="l">
              <a:spcBef>
                <a:spcPts val="0"/>
              </a:spcBef>
              <a:spcAft>
                <a:spcPts val="0"/>
              </a:spcAft>
              <a:buSzPts val="1400"/>
              <a:buAutoNum type="arabicPeriod"/>
            </a:pPr>
            <a:r>
              <a:rPr b="1" lang="en"/>
              <a:t>Save to external/cloud drives (good for deployed apps)</a:t>
            </a:r>
            <a:endParaRPr b="1"/>
          </a:p>
          <a:p>
            <a:pPr indent="-317500" lvl="0" marL="457200" rtl="0" algn="l">
              <a:spcBef>
                <a:spcPts val="0"/>
              </a:spcBef>
              <a:spcAft>
                <a:spcPts val="0"/>
              </a:spcAft>
              <a:buSzPts val="1400"/>
              <a:buAutoNum type="arabicPeriod"/>
            </a:pPr>
            <a:r>
              <a:rPr b="1" lang="en"/>
              <a:t>Download button (good for local and deployed apps)</a:t>
            </a:r>
            <a:endParaRPr b="1"/>
          </a:p>
          <a:p>
            <a:pPr indent="-304800" lvl="1" marL="914400" rtl="0" algn="l">
              <a:spcBef>
                <a:spcPts val="0"/>
              </a:spcBef>
              <a:spcAft>
                <a:spcPts val="0"/>
              </a:spcAft>
              <a:buSzPts val="1200"/>
              <a:buAutoNum type="alphaLcPeriod"/>
            </a:pPr>
            <a:r>
              <a:rPr b="1" lang="en"/>
              <a:t>Saving function/code is provided and the user decides where to save the file you create</a:t>
            </a:r>
            <a:endParaRPr b="1"/>
          </a:p>
        </p:txBody>
      </p:sp>
      <p:sp>
        <p:nvSpPr>
          <p:cNvPr id="763" name="Google Shape;763;p120"/>
          <p:cNvSpPr txBox="1"/>
          <p:nvPr>
            <p:ph idx="2" type="body"/>
          </p:nvPr>
        </p:nvSpPr>
        <p:spPr>
          <a:xfrm>
            <a:off x="4698675" y="1152475"/>
            <a:ext cx="4319400" cy="364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018"/>
              <a:buNone/>
            </a:pPr>
            <a:r>
              <a:rPr b="1" lang="en" sz="1395">
                <a:solidFill>
                  <a:schemeClr val="accent4"/>
                </a:solidFill>
              </a:rPr>
              <a:t>ui</a:t>
            </a:r>
            <a:endParaRPr b="1" sz="1395">
              <a:solidFill>
                <a:schemeClr val="accent4"/>
              </a:solidFill>
            </a:endParaRPr>
          </a:p>
          <a:p>
            <a:pPr indent="0" lvl="0" marL="0" rtl="0" algn="l">
              <a:spcBef>
                <a:spcPts val="1200"/>
              </a:spcBef>
              <a:spcAft>
                <a:spcPts val="0"/>
              </a:spcAft>
              <a:buSzPts val="1018"/>
              <a:buNone/>
            </a:pPr>
            <a:r>
              <a:rPr b="1" lang="en" sz="1395">
                <a:solidFill>
                  <a:schemeClr val="accent1"/>
                </a:solidFill>
              </a:rPr>
              <a:t>downloadButton</a:t>
            </a:r>
            <a:r>
              <a:rPr b="1" lang="en" sz="1395"/>
              <a:t>(outputId = “</a:t>
            </a:r>
            <a:r>
              <a:rPr b="1" lang="en" sz="1395">
                <a:solidFill>
                  <a:schemeClr val="accent4"/>
                </a:solidFill>
              </a:rPr>
              <a:t>downloadRegPlot</a:t>
            </a:r>
            <a:r>
              <a:rPr b="1" lang="en" sz="1395"/>
              <a:t>”, </a:t>
            </a:r>
            <a:br>
              <a:rPr b="1" lang="en" sz="1395"/>
            </a:br>
            <a:r>
              <a:rPr b="1" lang="en" sz="1395"/>
              <a:t>			  label = “Download Plot”)</a:t>
            </a:r>
            <a:endParaRPr b="1" sz="1395"/>
          </a:p>
          <a:p>
            <a:pPr indent="0" lvl="0" marL="0" rtl="0" algn="l">
              <a:spcBef>
                <a:spcPts val="1200"/>
              </a:spcBef>
              <a:spcAft>
                <a:spcPts val="0"/>
              </a:spcAft>
              <a:buSzPts val="1018"/>
              <a:buNone/>
            </a:pPr>
            <a:r>
              <a:rPr b="1" lang="en" sz="1395">
                <a:solidFill>
                  <a:schemeClr val="accent4"/>
                </a:solidFill>
              </a:rPr>
              <a:t>server</a:t>
            </a:r>
            <a:endParaRPr b="1" sz="1395">
              <a:solidFill>
                <a:schemeClr val="accent4"/>
              </a:solidFill>
            </a:endParaRPr>
          </a:p>
          <a:p>
            <a:pPr indent="0" lvl="0" marL="0" rtl="0" algn="l">
              <a:spcBef>
                <a:spcPts val="1200"/>
              </a:spcBef>
              <a:spcAft>
                <a:spcPts val="0"/>
              </a:spcAft>
              <a:buSzPts val="1018"/>
              <a:buNone/>
            </a:pPr>
            <a:r>
              <a:rPr b="1" lang="en" sz="1395"/>
              <a:t>output$</a:t>
            </a:r>
            <a:r>
              <a:rPr b="1" lang="en" sz="1395">
                <a:solidFill>
                  <a:schemeClr val="accent4"/>
                </a:solidFill>
              </a:rPr>
              <a:t>downloadRegPlot</a:t>
            </a:r>
            <a:r>
              <a:rPr b="1" lang="en" sz="1395"/>
              <a:t> &lt;- </a:t>
            </a:r>
            <a:r>
              <a:rPr b="1" lang="en" sz="1395">
                <a:solidFill>
                  <a:schemeClr val="accent1"/>
                </a:solidFill>
              </a:rPr>
              <a:t>downloadHandler</a:t>
            </a:r>
            <a:r>
              <a:rPr b="1" lang="en" sz="1395"/>
              <a:t>(</a:t>
            </a:r>
            <a:endParaRPr b="1" sz="1395"/>
          </a:p>
          <a:p>
            <a:pPr indent="0" lvl="0" marL="0" rtl="0" algn="l">
              <a:spcBef>
                <a:spcPts val="1200"/>
              </a:spcBef>
              <a:spcAft>
                <a:spcPts val="0"/>
              </a:spcAft>
              <a:buSzPts val="1018"/>
              <a:buNone/>
            </a:pPr>
            <a:r>
              <a:rPr b="1" lang="en" sz="1395"/>
              <a:t>    filename = "RegressionPlot.png",</a:t>
            </a:r>
            <a:endParaRPr b="1" sz="1395"/>
          </a:p>
          <a:p>
            <a:pPr indent="0" lvl="0" marL="0" rtl="0" algn="l">
              <a:spcBef>
                <a:spcPts val="1200"/>
              </a:spcBef>
              <a:spcAft>
                <a:spcPts val="0"/>
              </a:spcAft>
              <a:buSzPts val="1018"/>
              <a:buNone/>
            </a:pPr>
            <a:r>
              <a:rPr b="1" lang="en" sz="1395"/>
              <a:t>    content = function(file) {</a:t>
            </a:r>
            <a:endParaRPr b="1" sz="1395"/>
          </a:p>
          <a:p>
            <a:pPr indent="0" lvl="0" marL="0" rtl="0" algn="l">
              <a:spcBef>
                <a:spcPts val="1200"/>
              </a:spcBef>
              <a:spcAft>
                <a:spcPts val="0"/>
              </a:spcAft>
              <a:buSzPts val="1018"/>
              <a:buNone/>
            </a:pPr>
            <a:r>
              <a:rPr b="1" lang="en" sz="1395"/>
              <a:t>        </a:t>
            </a:r>
            <a:r>
              <a:rPr b="1" lang="en" sz="1395">
                <a:solidFill>
                  <a:schemeClr val="accent5"/>
                </a:solidFill>
              </a:rPr>
              <a:t>&lt;saving code&gt;</a:t>
            </a:r>
            <a:endParaRPr b="1" sz="1395">
              <a:solidFill>
                <a:schemeClr val="accent5"/>
              </a:solidFill>
            </a:endParaRPr>
          </a:p>
          <a:p>
            <a:pPr indent="0" lvl="0" marL="0" rtl="0" algn="l">
              <a:spcBef>
                <a:spcPts val="1200"/>
              </a:spcBef>
              <a:spcAft>
                <a:spcPts val="0"/>
              </a:spcAft>
              <a:buSzPts val="1018"/>
              <a:buNone/>
            </a:pPr>
            <a:r>
              <a:rPr b="1" lang="en" sz="1395"/>
              <a:t>    }</a:t>
            </a:r>
            <a:endParaRPr b="1" sz="1395"/>
          </a:p>
          <a:p>
            <a:pPr indent="0" lvl="0" marL="0" rtl="0" algn="l">
              <a:spcBef>
                <a:spcPts val="1200"/>
              </a:spcBef>
              <a:spcAft>
                <a:spcPts val="1200"/>
              </a:spcAft>
              <a:buSzPts val="1018"/>
              <a:buNone/>
            </a:pPr>
            <a:r>
              <a:rPr b="1" lang="en" sz="1395"/>
              <a:t>)</a:t>
            </a:r>
            <a:endParaRPr b="1" sz="1395"/>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use shiny?</a:t>
            </a:r>
            <a:endParaRPr/>
          </a:p>
        </p:txBody>
      </p:sp>
      <p:sp>
        <p:nvSpPr>
          <p:cNvPr id="229" name="Google Shape;229;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Take it away Josh!</a:t>
            </a:r>
            <a:endParaRPr>
              <a:solidFill>
                <a:schemeClr val="dk1"/>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1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Activity: Exporting Tables and Plots (</a:t>
            </a:r>
            <a:r>
              <a:rPr lang="en">
                <a:solidFill>
                  <a:schemeClr val="accent5"/>
                </a:solidFill>
              </a:rPr>
              <a:t>2d_AddDownloadButton.R</a:t>
            </a:r>
            <a:r>
              <a:rPr lang="en"/>
              <a:t>)</a:t>
            </a:r>
            <a:endParaRPr/>
          </a:p>
        </p:txBody>
      </p:sp>
      <p:sp>
        <p:nvSpPr>
          <p:cNvPr id="769" name="Google Shape;769;p121"/>
          <p:cNvSpPr txBox="1"/>
          <p:nvPr>
            <p:ph idx="1" type="body"/>
          </p:nvPr>
        </p:nvSpPr>
        <p:spPr>
          <a:xfrm>
            <a:off x="311700" y="1457275"/>
            <a:ext cx="39999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b="1" lang="en" sz="1800"/>
              <a:t>Add export buttons</a:t>
            </a:r>
            <a:endParaRPr b="1" sz="1800"/>
          </a:p>
          <a:p>
            <a:pPr indent="-342900" lvl="0" marL="457200" rtl="0" algn="l">
              <a:spcBef>
                <a:spcPts val="0"/>
              </a:spcBef>
              <a:spcAft>
                <a:spcPts val="0"/>
              </a:spcAft>
              <a:buSzPts val="1800"/>
              <a:buAutoNum type="arabicPeriod"/>
            </a:pPr>
            <a:r>
              <a:rPr b="1" lang="en" sz="1800"/>
              <a:t>Copy &amp; Paste display code into the “content” area of the Handler and assign the plot/table to a variable</a:t>
            </a:r>
            <a:endParaRPr b="1" sz="1800"/>
          </a:p>
          <a:p>
            <a:pPr indent="-342900" lvl="0" marL="457200" rtl="0" algn="l">
              <a:spcBef>
                <a:spcPts val="0"/>
              </a:spcBef>
              <a:spcAft>
                <a:spcPts val="0"/>
              </a:spcAft>
              <a:buSzPts val="1800"/>
              <a:buAutoNum type="arabicPeriod"/>
            </a:pPr>
            <a:r>
              <a:rPr b="1" lang="en" sz="1800"/>
              <a:t>Save those variables using ggsave() or write_csv()</a:t>
            </a:r>
            <a:endParaRPr b="1" sz="1800"/>
          </a:p>
        </p:txBody>
      </p:sp>
      <p:sp>
        <p:nvSpPr>
          <p:cNvPr id="770" name="Google Shape;770;p121"/>
          <p:cNvSpPr txBox="1"/>
          <p:nvPr>
            <p:ph idx="2" type="body"/>
          </p:nvPr>
        </p:nvSpPr>
        <p:spPr>
          <a:xfrm>
            <a:off x="4698675" y="1152475"/>
            <a:ext cx="4319400" cy="364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018"/>
              <a:buNone/>
            </a:pPr>
            <a:r>
              <a:rPr b="1" lang="en" sz="1395">
                <a:solidFill>
                  <a:schemeClr val="accent4"/>
                </a:solidFill>
              </a:rPr>
              <a:t>ui</a:t>
            </a:r>
            <a:endParaRPr b="1" sz="1395">
              <a:solidFill>
                <a:schemeClr val="accent4"/>
              </a:solidFill>
            </a:endParaRPr>
          </a:p>
          <a:p>
            <a:pPr indent="0" lvl="0" marL="0" rtl="0" algn="l">
              <a:spcBef>
                <a:spcPts val="1200"/>
              </a:spcBef>
              <a:spcAft>
                <a:spcPts val="0"/>
              </a:spcAft>
              <a:buSzPts val="1018"/>
              <a:buNone/>
            </a:pPr>
            <a:r>
              <a:rPr b="1" lang="en" sz="1395">
                <a:solidFill>
                  <a:schemeClr val="accent1"/>
                </a:solidFill>
              </a:rPr>
              <a:t>downloadButton</a:t>
            </a:r>
            <a:r>
              <a:rPr b="1" lang="en" sz="1395"/>
              <a:t>(outputId = “</a:t>
            </a:r>
            <a:r>
              <a:rPr b="1" lang="en" sz="1395">
                <a:solidFill>
                  <a:schemeClr val="accent4"/>
                </a:solidFill>
              </a:rPr>
              <a:t>downloadRegPlot</a:t>
            </a:r>
            <a:r>
              <a:rPr b="1" lang="en" sz="1395"/>
              <a:t>”, </a:t>
            </a:r>
            <a:br>
              <a:rPr b="1" lang="en" sz="1395"/>
            </a:br>
            <a:r>
              <a:rPr b="1" lang="en" sz="1395"/>
              <a:t>			  label = “Download Plot”)</a:t>
            </a:r>
            <a:endParaRPr b="1" sz="1395"/>
          </a:p>
          <a:p>
            <a:pPr indent="0" lvl="0" marL="0" rtl="0" algn="l">
              <a:spcBef>
                <a:spcPts val="1200"/>
              </a:spcBef>
              <a:spcAft>
                <a:spcPts val="0"/>
              </a:spcAft>
              <a:buSzPts val="1018"/>
              <a:buNone/>
            </a:pPr>
            <a:r>
              <a:rPr b="1" lang="en" sz="1395">
                <a:solidFill>
                  <a:schemeClr val="accent4"/>
                </a:solidFill>
              </a:rPr>
              <a:t>server</a:t>
            </a:r>
            <a:endParaRPr b="1" sz="1395">
              <a:solidFill>
                <a:schemeClr val="accent4"/>
              </a:solidFill>
            </a:endParaRPr>
          </a:p>
          <a:p>
            <a:pPr indent="0" lvl="0" marL="0" rtl="0" algn="l">
              <a:spcBef>
                <a:spcPts val="1200"/>
              </a:spcBef>
              <a:spcAft>
                <a:spcPts val="0"/>
              </a:spcAft>
              <a:buSzPts val="1018"/>
              <a:buNone/>
            </a:pPr>
            <a:r>
              <a:rPr b="1" lang="en" sz="1395"/>
              <a:t>output$</a:t>
            </a:r>
            <a:r>
              <a:rPr b="1" lang="en" sz="1395">
                <a:solidFill>
                  <a:schemeClr val="accent4"/>
                </a:solidFill>
              </a:rPr>
              <a:t>downloadRegPlot</a:t>
            </a:r>
            <a:r>
              <a:rPr b="1" lang="en" sz="1395"/>
              <a:t> &lt;- </a:t>
            </a:r>
            <a:r>
              <a:rPr b="1" lang="en" sz="1395">
                <a:solidFill>
                  <a:schemeClr val="accent1"/>
                </a:solidFill>
              </a:rPr>
              <a:t>downloadHandler</a:t>
            </a:r>
            <a:r>
              <a:rPr b="1" lang="en" sz="1395"/>
              <a:t>(</a:t>
            </a:r>
            <a:endParaRPr b="1" sz="1395"/>
          </a:p>
          <a:p>
            <a:pPr indent="0" lvl="0" marL="0" rtl="0" algn="l">
              <a:spcBef>
                <a:spcPts val="1200"/>
              </a:spcBef>
              <a:spcAft>
                <a:spcPts val="0"/>
              </a:spcAft>
              <a:buSzPts val="1018"/>
              <a:buNone/>
            </a:pPr>
            <a:r>
              <a:rPr b="1" lang="en" sz="1395"/>
              <a:t>    filename = "RegressionPlot.png",</a:t>
            </a:r>
            <a:endParaRPr b="1" sz="1395"/>
          </a:p>
          <a:p>
            <a:pPr indent="0" lvl="0" marL="0" rtl="0" algn="l">
              <a:spcBef>
                <a:spcPts val="1200"/>
              </a:spcBef>
              <a:spcAft>
                <a:spcPts val="0"/>
              </a:spcAft>
              <a:buSzPts val="1018"/>
              <a:buNone/>
            </a:pPr>
            <a:r>
              <a:rPr b="1" lang="en" sz="1395"/>
              <a:t>    content = function(file) {</a:t>
            </a:r>
            <a:endParaRPr b="1" sz="1395"/>
          </a:p>
          <a:p>
            <a:pPr indent="0" lvl="0" marL="0" rtl="0" algn="l">
              <a:spcBef>
                <a:spcPts val="1200"/>
              </a:spcBef>
              <a:spcAft>
                <a:spcPts val="0"/>
              </a:spcAft>
              <a:buSzPts val="1018"/>
              <a:buNone/>
            </a:pPr>
            <a:r>
              <a:rPr b="1" lang="en" sz="1395"/>
              <a:t>        </a:t>
            </a:r>
            <a:r>
              <a:rPr b="1" lang="en" sz="1395">
                <a:solidFill>
                  <a:schemeClr val="accent5"/>
                </a:solidFill>
              </a:rPr>
              <a:t>&lt;saving code&gt;</a:t>
            </a:r>
            <a:endParaRPr b="1" sz="1395">
              <a:solidFill>
                <a:schemeClr val="accent5"/>
              </a:solidFill>
            </a:endParaRPr>
          </a:p>
          <a:p>
            <a:pPr indent="0" lvl="0" marL="0" rtl="0" algn="l">
              <a:spcBef>
                <a:spcPts val="1200"/>
              </a:spcBef>
              <a:spcAft>
                <a:spcPts val="0"/>
              </a:spcAft>
              <a:buSzPts val="1018"/>
              <a:buNone/>
            </a:pPr>
            <a:r>
              <a:rPr b="1" lang="en" sz="1395"/>
              <a:t>    }</a:t>
            </a:r>
            <a:endParaRPr b="1" sz="1395"/>
          </a:p>
          <a:p>
            <a:pPr indent="0" lvl="0" marL="0" rtl="0" algn="l">
              <a:spcBef>
                <a:spcPts val="1200"/>
              </a:spcBef>
              <a:spcAft>
                <a:spcPts val="1200"/>
              </a:spcAft>
              <a:buSzPts val="1018"/>
              <a:buNone/>
            </a:pPr>
            <a:r>
              <a:rPr b="1" lang="en" sz="1395"/>
              <a:t>)</a:t>
            </a:r>
            <a:endParaRPr b="1" sz="1395"/>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122"/>
          <p:cNvSpPr txBox="1"/>
          <p:nvPr>
            <p:ph type="title"/>
          </p:nvPr>
        </p:nvSpPr>
        <p:spPr>
          <a:xfrm>
            <a:off x="311700" y="2150850"/>
            <a:ext cx="8520600" cy="841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Reactivity in Shiny Apps</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12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What is Reactivity?</a:t>
            </a:r>
            <a:endParaRPr/>
          </a:p>
        </p:txBody>
      </p:sp>
      <p:sp>
        <p:nvSpPr>
          <p:cNvPr id="783" name="Google Shape;783;p123"/>
          <p:cNvSpPr txBox="1"/>
          <p:nvPr>
            <p:ph idx="1" type="body"/>
          </p:nvPr>
        </p:nvSpPr>
        <p:spPr>
          <a:xfrm>
            <a:off x="628650" y="1369219"/>
            <a:ext cx="4648200" cy="3263400"/>
          </a:xfrm>
          <a:prstGeom prst="rect">
            <a:avLst/>
          </a:prstGeom>
          <a:noFill/>
          <a:ln>
            <a:noFill/>
          </a:ln>
        </p:spPr>
        <p:txBody>
          <a:bodyPr anchorCtr="0" anchor="t" bIns="34275" lIns="68575" spcFirstLastPara="1" rIns="68575" wrap="square" tIns="34275">
            <a:normAutofit fontScale="77500" lnSpcReduction="10000"/>
          </a:bodyPr>
          <a:lstStyle/>
          <a:p>
            <a:pPr indent="-192246" lvl="0" marL="177800" rtl="0" algn="l">
              <a:lnSpc>
                <a:spcPct val="115000"/>
              </a:lnSpc>
              <a:spcBef>
                <a:spcPts val="0"/>
              </a:spcBef>
              <a:spcAft>
                <a:spcPts val="0"/>
              </a:spcAft>
              <a:buClr>
                <a:schemeClr val="dk1"/>
              </a:buClr>
              <a:buSzPct val="100000"/>
              <a:buChar char="●"/>
            </a:pPr>
            <a:r>
              <a:rPr lang="en" sz="2100"/>
              <a:t>One the great strengths of Shiny is that the applications we create are interactive.</a:t>
            </a:r>
            <a:endParaRPr sz="2100"/>
          </a:p>
          <a:p>
            <a:pPr indent="-192246" lvl="0" marL="177800" rtl="0" algn="l">
              <a:lnSpc>
                <a:spcPct val="115000"/>
              </a:lnSpc>
              <a:spcBef>
                <a:spcPts val="800"/>
              </a:spcBef>
              <a:spcAft>
                <a:spcPts val="0"/>
              </a:spcAft>
              <a:buSzPct val="100000"/>
              <a:buChar char="●"/>
            </a:pPr>
            <a:r>
              <a:rPr lang="en" sz="2100"/>
              <a:t>Adding reactivity to your application is what creates interactive features.</a:t>
            </a:r>
            <a:endParaRPr sz="2100"/>
          </a:p>
          <a:p>
            <a:pPr indent="-192246" lvl="0" marL="177800" rtl="0" algn="l">
              <a:lnSpc>
                <a:spcPct val="115000"/>
              </a:lnSpc>
              <a:spcBef>
                <a:spcPts val="800"/>
              </a:spcBef>
              <a:spcAft>
                <a:spcPts val="0"/>
              </a:spcAft>
              <a:buSzPct val="100000"/>
              <a:buChar char="●"/>
            </a:pPr>
            <a:r>
              <a:rPr lang="en" sz="2100"/>
              <a:t>Think about a spreadsheet:</a:t>
            </a:r>
            <a:endParaRPr sz="2100"/>
          </a:p>
          <a:p>
            <a:pPr indent="-182403" lvl="1" marL="520700" rtl="0" algn="l">
              <a:lnSpc>
                <a:spcPct val="115000"/>
              </a:lnSpc>
              <a:spcBef>
                <a:spcPts val="800"/>
              </a:spcBef>
              <a:spcAft>
                <a:spcPts val="0"/>
              </a:spcAft>
              <a:buSzPct val="100000"/>
              <a:buChar char="○"/>
            </a:pPr>
            <a:r>
              <a:rPr lang="en" sz="1900"/>
              <a:t>If we input a value in one cell and use that value in formula in another cell, what happens?</a:t>
            </a:r>
            <a:endParaRPr sz="1900"/>
          </a:p>
          <a:p>
            <a:pPr indent="-182403" lvl="1" marL="520700" rtl="0" algn="l">
              <a:lnSpc>
                <a:spcPct val="115000"/>
              </a:lnSpc>
              <a:spcBef>
                <a:spcPts val="800"/>
              </a:spcBef>
              <a:spcAft>
                <a:spcPts val="0"/>
              </a:spcAft>
              <a:buSzPct val="100000"/>
              <a:buChar char="○"/>
            </a:pPr>
            <a:r>
              <a:rPr lang="en" sz="1900"/>
              <a:t>What happens when we update the value in the first cell?</a:t>
            </a:r>
            <a:endParaRPr sz="1900"/>
          </a:p>
          <a:p>
            <a:pPr indent="-38100" lvl="0" marL="177800" rtl="0" algn="l">
              <a:lnSpc>
                <a:spcPct val="90000"/>
              </a:lnSpc>
              <a:spcBef>
                <a:spcPts val="800"/>
              </a:spcBef>
              <a:spcAft>
                <a:spcPts val="0"/>
              </a:spcAft>
              <a:buClr>
                <a:schemeClr val="dk1"/>
              </a:buClr>
              <a:buSzPct val="116666"/>
              <a:buNone/>
            </a:pPr>
            <a:r>
              <a:t/>
            </a:r>
            <a:endParaRPr/>
          </a:p>
          <a:p>
            <a:pPr indent="-38100" lvl="0" marL="177800" rtl="0" algn="l">
              <a:lnSpc>
                <a:spcPct val="90000"/>
              </a:lnSpc>
              <a:spcBef>
                <a:spcPts val="800"/>
              </a:spcBef>
              <a:spcAft>
                <a:spcPts val="1200"/>
              </a:spcAft>
              <a:buClr>
                <a:schemeClr val="dk1"/>
              </a:buClr>
              <a:buSzPct val="116666"/>
              <a:buNone/>
            </a:pPr>
            <a:r>
              <a:t/>
            </a:r>
            <a:endParaRPr/>
          </a:p>
        </p:txBody>
      </p:sp>
      <p:pic>
        <p:nvPicPr>
          <p:cNvPr id="784" name="Google Shape;784;p123"/>
          <p:cNvPicPr preferRelativeResize="0"/>
          <p:nvPr/>
        </p:nvPicPr>
        <p:blipFill rotWithShape="1">
          <a:blip r:embed="rId3">
            <a:alphaModFix/>
          </a:blip>
          <a:srcRect b="20729" l="0" r="0" t="0"/>
          <a:stretch/>
        </p:blipFill>
        <p:spPr>
          <a:xfrm>
            <a:off x="5813119" y="218813"/>
            <a:ext cx="2871788" cy="1302431"/>
          </a:xfrm>
          <a:prstGeom prst="rect">
            <a:avLst/>
          </a:prstGeom>
          <a:noFill/>
          <a:ln>
            <a:noFill/>
          </a:ln>
        </p:spPr>
      </p:pic>
      <p:pic>
        <p:nvPicPr>
          <p:cNvPr id="785" name="Google Shape;785;p123"/>
          <p:cNvPicPr preferRelativeResize="0"/>
          <p:nvPr/>
        </p:nvPicPr>
        <p:blipFill rotWithShape="1">
          <a:blip r:embed="rId4">
            <a:alphaModFix/>
          </a:blip>
          <a:srcRect b="20496" l="2511" r="2005" t="0"/>
          <a:stretch/>
        </p:blipFill>
        <p:spPr>
          <a:xfrm>
            <a:off x="5813119" y="1876584"/>
            <a:ext cx="2871787" cy="1232437"/>
          </a:xfrm>
          <a:prstGeom prst="rect">
            <a:avLst/>
          </a:prstGeom>
          <a:noFill/>
          <a:ln>
            <a:noFill/>
          </a:ln>
        </p:spPr>
      </p:pic>
      <p:pic>
        <p:nvPicPr>
          <p:cNvPr id="786" name="Google Shape;786;p123"/>
          <p:cNvPicPr preferRelativeResize="0"/>
          <p:nvPr/>
        </p:nvPicPr>
        <p:blipFill>
          <a:blip r:embed="rId5">
            <a:alphaModFix/>
          </a:blip>
          <a:stretch>
            <a:fillRect/>
          </a:stretch>
        </p:blipFill>
        <p:spPr>
          <a:xfrm>
            <a:off x="5850131" y="3419962"/>
            <a:ext cx="2871788" cy="1285875"/>
          </a:xfrm>
          <a:prstGeom prst="rect">
            <a:avLst/>
          </a:prstGeom>
          <a:noFill/>
          <a:ln>
            <a:noFill/>
          </a:ln>
        </p:spPr>
      </p:pic>
      <p:grpSp>
        <p:nvGrpSpPr>
          <p:cNvPr id="787" name="Google Shape;787;p123"/>
          <p:cNvGrpSpPr/>
          <p:nvPr/>
        </p:nvGrpSpPr>
        <p:grpSpPr>
          <a:xfrm>
            <a:off x="5850131" y="1548844"/>
            <a:ext cx="2738250" cy="307800"/>
            <a:chOff x="7723975" y="2217525"/>
            <a:chExt cx="3651000" cy="410400"/>
          </a:xfrm>
        </p:grpSpPr>
        <p:sp>
          <p:nvSpPr>
            <p:cNvPr id="788" name="Google Shape;788;p123"/>
            <p:cNvSpPr txBox="1"/>
            <p:nvPr/>
          </p:nvSpPr>
          <p:spPr>
            <a:xfrm>
              <a:off x="7723975" y="2217525"/>
              <a:ext cx="3651000" cy="410400"/>
            </a:xfrm>
            <a:prstGeom prst="rect">
              <a:avLst/>
            </a:prstGeom>
            <a:noFill/>
            <a:ln cap="flat" cmpd="sng" w="9525">
              <a:solidFill>
                <a:schemeClr val="lt1"/>
              </a:solidFill>
              <a:prstDash val="solid"/>
              <a:round/>
              <a:headEnd len="sm" w="sm" type="none"/>
              <a:tailEnd len="sm" w="sm" type="none"/>
            </a:ln>
          </p:spPr>
          <p:txBody>
            <a:bodyPr anchorCtr="0" anchor="t" bIns="68575" lIns="68575" spcFirstLastPara="1" rIns="68575" wrap="square" tIns="68575">
              <a:spAutoFit/>
            </a:bodyPr>
            <a:lstStyle/>
            <a:p>
              <a:pPr indent="0" lvl="0" marL="0" rtl="0" algn="l">
                <a:spcBef>
                  <a:spcPts val="0"/>
                </a:spcBef>
                <a:spcAft>
                  <a:spcPts val="0"/>
                </a:spcAft>
                <a:buNone/>
              </a:pPr>
              <a:r>
                <a:rPr lang="en" sz="1100">
                  <a:solidFill>
                    <a:schemeClr val="accent4"/>
                  </a:solidFill>
                  <a:highlight>
                    <a:schemeClr val="dk2"/>
                  </a:highlight>
                </a:rPr>
                <a:t>input$radius                       output$area</a:t>
              </a:r>
              <a:endParaRPr sz="1100">
                <a:solidFill>
                  <a:schemeClr val="accent4"/>
                </a:solidFill>
                <a:highlight>
                  <a:schemeClr val="dk2"/>
                </a:highlight>
              </a:endParaRPr>
            </a:p>
          </p:txBody>
        </p:sp>
        <p:cxnSp>
          <p:nvCxnSpPr>
            <p:cNvPr id="789" name="Google Shape;789;p123"/>
            <p:cNvCxnSpPr/>
            <p:nvPr/>
          </p:nvCxnSpPr>
          <p:spPr>
            <a:xfrm>
              <a:off x="8940075" y="2427425"/>
              <a:ext cx="917700" cy="0"/>
            </a:xfrm>
            <a:prstGeom prst="straightConnector1">
              <a:avLst/>
            </a:prstGeom>
            <a:noFill/>
            <a:ln cap="flat" cmpd="sng" w="28575">
              <a:solidFill>
                <a:schemeClr val="accent4"/>
              </a:solidFill>
              <a:prstDash val="solid"/>
              <a:round/>
              <a:headEnd len="med" w="med" type="none"/>
              <a:tailEnd len="med" w="med" type="triangle"/>
            </a:ln>
          </p:spPr>
        </p:cxnSp>
      </p:grpSp>
      <p:grpSp>
        <p:nvGrpSpPr>
          <p:cNvPr id="790" name="Google Shape;790;p123"/>
          <p:cNvGrpSpPr/>
          <p:nvPr/>
        </p:nvGrpSpPr>
        <p:grpSpPr>
          <a:xfrm>
            <a:off x="5850131" y="3109013"/>
            <a:ext cx="2738250" cy="307800"/>
            <a:chOff x="7723975" y="2217525"/>
            <a:chExt cx="3651000" cy="410400"/>
          </a:xfrm>
        </p:grpSpPr>
        <p:sp>
          <p:nvSpPr>
            <p:cNvPr id="791" name="Google Shape;791;p123"/>
            <p:cNvSpPr txBox="1"/>
            <p:nvPr/>
          </p:nvSpPr>
          <p:spPr>
            <a:xfrm>
              <a:off x="7723975" y="2217525"/>
              <a:ext cx="3651000" cy="410400"/>
            </a:xfrm>
            <a:prstGeom prst="rect">
              <a:avLst/>
            </a:prstGeom>
            <a:noFill/>
            <a:ln cap="flat" cmpd="sng" w="9525">
              <a:solidFill>
                <a:schemeClr val="lt1"/>
              </a:solidFill>
              <a:prstDash val="solid"/>
              <a:round/>
              <a:headEnd len="sm" w="sm" type="none"/>
              <a:tailEnd len="sm" w="sm" type="none"/>
            </a:ln>
          </p:spPr>
          <p:txBody>
            <a:bodyPr anchorCtr="0" anchor="t" bIns="68575" lIns="68575" spcFirstLastPara="1" rIns="68575" wrap="square" tIns="68575">
              <a:spAutoFit/>
            </a:bodyPr>
            <a:lstStyle/>
            <a:p>
              <a:pPr indent="0" lvl="0" marL="0" rtl="0" algn="l">
                <a:spcBef>
                  <a:spcPts val="0"/>
                </a:spcBef>
                <a:spcAft>
                  <a:spcPts val="0"/>
                </a:spcAft>
                <a:buNone/>
              </a:pPr>
              <a:r>
                <a:rPr lang="en" sz="1100">
                  <a:solidFill>
                    <a:schemeClr val="accent4"/>
                  </a:solidFill>
                  <a:highlight>
                    <a:schemeClr val="dk2"/>
                  </a:highlight>
                </a:rPr>
                <a:t>input$radius                       output$area</a:t>
              </a:r>
              <a:endParaRPr sz="1100">
                <a:solidFill>
                  <a:schemeClr val="accent4"/>
                </a:solidFill>
                <a:highlight>
                  <a:schemeClr val="dk2"/>
                </a:highlight>
              </a:endParaRPr>
            </a:p>
          </p:txBody>
        </p:sp>
        <p:cxnSp>
          <p:nvCxnSpPr>
            <p:cNvPr id="792" name="Google Shape;792;p123"/>
            <p:cNvCxnSpPr/>
            <p:nvPr/>
          </p:nvCxnSpPr>
          <p:spPr>
            <a:xfrm>
              <a:off x="8940075" y="2427425"/>
              <a:ext cx="917700" cy="0"/>
            </a:xfrm>
            <a:prstGeom prst="straightConnector1">
              <a:avLst/>
            </a:prstGeom>
            <a:noFill/>
            <a:ln cap="flat" cmpd="sng" w="28575">
              <a:solidFill>
                <a:schemeClr val="accent4"/>
              </a:solidFill>
              <a:prstDash val="solid"/>
              <a:round/>
              <a:headEnd len="med" w="med" type="none"/>
              <a:tailEnd len="med" w="med" type="triangle"/>
            </a:ln>
          </p:spPr>
        </p:cxnSp>
      </p:grpSp>
      <p:grpSp>
        <p:nvGrpSpPr>
          <p:cNvPr id="793" name="Google Shape;793;p123"/>
          <p:cNvGrpSpPr/>
          <p:nvPr/>
        </p:nvGrpSpPr>
        <p:grpSpPr>
          <a:xfrm>
            <a:off x="5850131" y="4705838"/>
            <a:ext cx="2738250" cy="307800"/>
            <a:chOff x="7723975" y="2217525"/>
            <a:chExt cx="3651000" cy="410400"/>
          </a:xfrm>
        </p:grpSpPr>
        <p:sp>
          <p:nvSpPr>
            <p:cNvPr id="794" name="Google Shape;794;p123"/>
            <p:cNvSpPr txBox="1"/>
            <p:nvPr/>
          </p:nvSpPr>
          <p:spPr>
            <a:xfrm>
              <a:off x="7723975" y="2217525"/>
              <a:ext cx="3651000" cy="410400"/>
            </a:xfrm>
            <a:prstGeom prst="rect">
              <a:avLst/>
            </a:prstGeom>
            <a:noFill/>
            <a:ln cap="flat" cmpd="sng" w="9525">
              <a:solidFill>
                <a:schemeClr val="lt1"/>
              </a:solidFill>
              <a:prstDash val="solid"/>
              <a:round/>
              <a:headEnd len="sm" w="sm" type="none"/>
              <a:tailEnd len="sm" w="sm" type="none"/>
            </a:ln>
          </p:spPr>
          <p:txBody>
            <a:bodyPr anchorCtr="0" anchor="t" bIns="68575" lIns="68575" spcFirstLastPara="1" rIns="68575" wrap="square" tIns="68575">
              <a:spAutoFit/>
            </a:bodyPr>
            <a:lstStyle/>
            <a:p>
              <a:pPr indent="0" lvl="0" marL="0" rtl="0" algn="l">
                <a:spcBef>
                  <a:spcPts val="0"/>
                </a:spcBef>
                <a:spcAft>
                  <a:spcPts val="0"/>
                </a:spcAft>
                <a:buNone/>
              </a:pPr>
              <a:r>
                <a:rPr lang="en" sz="1100">
                  <a:solidFill>
                    <a:schemeClr val="accent4"/>
                  </a:solidFill>
                  <a:highlight>
                    <a:schemeClr val="dk2"/>
                  </a:highlight>
                </a:rPr>
                <a:t>input$radius                       output$area</a:t>
              </a:r>
              <a:endParaRPr sz="1100">
                <a:solidFill>
                  <a:schemeClr val="accent4"/>
                </a:solidFill>
                <a:highlight>
                  <a:schemeClr val="dk2"/>
                </a:highlight>
              </a:endParaRPr>
            </a:p>
          </p:txBody>
        </p:sp>
        <p:cxnSp>
          <p:nvCxnSpPr>
            <p:cNvPr id="795" name="Google Shape;795;p123"/>
            <p:cNvCxnSpPr/>
            <p:nvPr/>
          </p:nvCxnSpPr>
          <p:spPr>
            <a:xfrm>
              <a:off x="8940075" y="2427425"/>
              <a:ext cx="917700" cy="0"/>
            </a:xfrm>
            <a:prstGeom prst="straightConnector1">
              <a:avLst/>
            </a:prstGeom>
            <a:noFill/>
            <a:ln cap="flat" cmpd="sng" w="28575">
              <a:solidFill>
                <a:schemeClr val="accent4"/>
              </a:solidFill>
              <a:prstDash val="solid"/>
              <a:round/>
              <a:headEnd len="med" w="med" type="none"/>
              <a:tailEnd len="med" w="med" type="triangle"/>
            </a:ln>
          </p:spPr>
        </p:cxnSp>
      </p:gr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24"/>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Reactivity controls the data flow through an App</a:t>
            </a:r>
            <a:endParaRPr/>
          </a:p>
        </p:txBody>
      </p:sp>
      <p:grpSp>
        <p:nvGrpSpPr>
          <p:cNvPr id="802" name="Google Shape;802;p124"/>
          <p:cNvGrpSpPr/>
          <p:nvPr/>
        </p:nvGrpSpPr>
        <p:grpSpPr>
          <a:xfrm>
            <a:off x="149700" y="1748934"/>
            <a:ext cx="8844600" cy="1850175"/>
            <a:chOff x="227225" y="2323837"/>
            <a:chExt cx="11792800" cy="2466899"/>
          </a:xfrm>
        </p:grpSpPr>
        <p:pic>
          <p:nvPicPr>
            <p:cNvPr id="803" name="Google Shape;803;p124"/>
            <p:cNvPicPr preferRelativeResize="0"/>
            <p:nvPr/>
          </p:nvPicPr>
          <p:blipFill rotWithShape="1">
            <a:blip r:embed="rId3">
              <a:alphaModFix/>
            </a:blip>
            <a:srcRect b="8322" l="0" r="4058" t="6664"/>
            <a:stretch/>
          </p:blipFill>
          <p:spPr>
            <a:xfrm>
              <a:off x="227225" y="2348500"/>
              <a:ext cx="2792550" cy="2417575"/>
            </a:xfrm>
            <a:prstGeom prst="rect">
              <a:avLst/>
            </a:prstGeom>
            <a:noFill/>
            <a:ln>
              <a:noFill/>
            </a:ln>
          </p:spPr>
        </p:pic>
        <p:pic>
          <p:nvPicPr>
            <p:cNvPr id="804" name="Google Shape;804;p124"/>
            <p:cNvPicPr preferRelativeResize="0"/>
            <p:nvPr/>
          </p:nvPicPr>
          <p:blipFill>
            <a:blip r:embed="rId4">
              <a:alphaModFix/>
            </a:blip>
            <a:stretch>
              <a:fillRect/>
            </a:stretch>
          </p:blipFill>
          <p:spPr>
            <a:xfrm>
              <a:off x="8729300" y="2323837"/>
              <a:ext cx="3290725" cy="2466899"/>
            </a:xfrm>
            <a:prstGeom prst="rect">
              <a:avLst/>
            </a:prstGeom>
            <a:noFill/>
            <a:ln>
              <a:noFill/>
            </a:ln>
          </p:spPr>
        </p:pic>
        <p:sp>
          <p:nvSpPr>
            <p:cNvPr id="805" name="Google Shape;805;p124"/>
            <p:cNvSpPr/>
            <p:nvPr/>
          </p:nvSpPr>
          <p:spPr>
            <a:xfrm>
              <a:off x="4124675" y="2734575"/>
              <a:ext cx="3211500" cy="1661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06" name="Google Shape;806;p124"/>
            <p:cNvSpPr txBox="1"/>
            <p:nvPr/>
          </p:nvSpPr>
          <p:spPr>
            <a:xfrm>
              <a:off x="3088575" y="2918625"/>
              <a:ext cx="1298100" cy="13341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400">
                  <a:solidFill>
                    <a:srgbClr val="00FF00"/>
                  </a:solidFill>
                </a:rPr>
                <a:t>input$N</a:t>
              </a:r>
              <a:endParaRPr sz="1400">
                <a:solidFill>
                  <a:srgbClr val="00FF00"/>
                </a:solidFill>
              </a:endParaRPr>
            </a:p>
            <a:p>
              <a:pPr indent="0" lvl="0" marL="0" rtl="0" algn="l">
                <a:spcBef>
                  <a:spcPts val="0"/>
                </a:spcBef>
                <a:spcAft>
                  <a:spcPts val="0"/>
                </a:spcAft>
                <a:buNone/>
              </a:pPr>
              <a:r>
                <a:t/>
              </a:r>
              <a:endParaRPr sz="1400">
                <a:solidFill>
                  <a:srgbClr val="00FF00"/>
                </a:solidFill>
              </a:endParaRPr>
            </a:p>
            <a:p>
              <a:pPr indent="0" lvl="0" marL="0" rtl="0" algn="l">
                <a:spcBef>
                  <a:spcPts val="0"/>
                </a:spcBef>
                <a:spcAft>
                  <a:spcPts val="0"/>
                </a:spcAft>
                <a:buNone/>
              </a:pPr>
              <a:r>
                <a:t/>
              </a:r>
              <a:endParaRPr sz="1400">
                <a:solidFill>
                  <a:srgbClr val="00FF00"/>
                </a:solidFill>
              </a:endParaRPr>
            </a:p>
            <a:p>
              <a:pPr indent="0" lvl="0" marL="0" rtl="0" algn="l">
                <a:spcBef>
                  <a:spcPts val="0"/>
                </a:spcBef>
                <a:spcAft>
                  <a:spcPts val="0"/>
                </a:spcAft>
                <a:buNone/>
              </a:pPr>
              <a:r>
                <a:rPr lang="en" sz="1400">
                  <a:solidFill>
                    <a:srgbClr val="00FF00"/>
                  </a:solidFill>
                </a:rPr>
                <a:t>input$R</a:t>
              </a:r>
              <a:endParaRPr sz="1400">
                <a:solidFill>
                  <a:srgbClr val="00FF00"/>
                </a:solidFill>
              </a:endParaRPr>
            </a:p>
          </p:txBody>
        </p:sp>
        <p:sp>
          <p:nvSpPr>
            <p:cNvPr id="807" name="Google Shape;807;p124"/>
            <p:cNvSpPr txBox="1"/>
            <p:nvPr/>
          </p:nvSpPr>
          <p:spPr>
            <a:xfrm>
              <a:off x="7336050" y="3299625"/>
              <a:ext cx="1506000" cy="4719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400">
                  <a:solidFill>
                    <a:srgbClr val="00FF00"/>
                  </a:solidFill>
                </a:rPr>
                <a:t>output$plot</a:t>
              </a:r>
              <a:endParaRPr sz="1400">
                <a:solidFill>
                  <a:srgbClr val="00FF00"/>
                </a:solidFill>
              </a:endParaRPr>
            </a:p>
          </p:txBody>
        </p:sp>
      </p:gr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12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Reactive values </a:t>
            </a:r>
            <a:endParaRPr/>
          </a:p>
        </p:txBody>
      </p:sp>
      <p:sp>
        <p:nvSpPr>
          <p:cNvPr id="814" name="Google Shape;814;p12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215900" lvl="0" marL="177800" rtl="0" algn="l">
              <a:lnSpc>
                <a:spcPct val="115000"/>
              </a:lnSpc>
              <a:spcBef>
                <a:spcPts val="0"/>
              </a:spcBef>
              <a:spcAft>
                <a:spcPts val="0"/>
              </a:spcAft>
              <a:buClr>
                <a:schemeClr val="dk1"/>
              </a:buClr>
              <a:buSzPts val="2000"/>
              <a:buChar char="●"/>
            </a:pPr>
            <a:r>
              <a:rPr lang="en" sz="2000"/>
              <a:t>We have talked pretty extensively about inputs in Shiny applications (thanks, Marcus!)</a:t>
            </a:r>
            <a:endParaRPr sz="2000"/>
          </a:p>
          <a:p>
            <a:pPr indent="-215900" lvl="0" marL="177800" rtl="0" algn="l">
              <a:lnSpc>
                <a:spcPct val="115000"/>
              </a:lnSpc>
              <a:spcBef>
                <a:spcPts val="800"/>
              </a:spcBef>
              <a:spcAft>
                <a:spcPts val="0"/>
              </a:spcAft>
              <a:buSzPts val="2000"/>
              <a:buChar char="●"/>
            </a:pPr>
            <a:r>
              <a:rPr lang="en" sz="2000"/>
              <a:t>The list of inputs in your app are reactive values by definition.</a:t>
            </a:r>
            <a:endParaRPr sz="2000"/>
          </a:p>
          <a:p>
            <a:pPr indent="-215900" lvl="0" marL="177800" rtl="0" algn="l">
              <a:lnSpc>
                <a:spcPct val="115000"/>
              </a:lnSpc>
              <a:spcBef>
                <a:spcPts val="800"/>
              </a:spcBef>
              <a:spcAft>
                <a:spcPts val="0"/>
              </a:spcAft>
              <a:buSzPts val="2000"/>
              <a:buChar char="●"/>
            </a:pPr>
            <a:r>
              <a:rPr lang="en" sz="2000"/>
              <a:t>When we slide a slider bar, the input value associated with bar stores the current value.</a:t>
            </a:r>
            <a:endParaRPr sz="2000"/>
          </a:p>
          <a:p>
            <a:pPr indent="-215900" lvl="0" marL="177800" rtl="0" algn="l">
              <a:lnSpc>
                <a:spcPct val="115000"/>
              </a:lnSpc>
              <a:spcBef>
                <a:spcPts val="800"/>
              </a:spcBef>
              <a:spcAft>
                <a:spcPts val="0"/>
              </a:spcAft>
              <a:buSzPts val="2000"/>
              <a:buChar char="●"/>
            </a:pPr>
            <a:r>
              <a:rPr lang="en" sz="2000"/>
              <a:t>The input value will change when an app user changes the input.</a:t>
            </a:r>
            <a:endParaRPr sz="2000"/>
          </a:p>
          <a:p>
            <a:pPr indent="-38100" lvl="0" marL="177800" rtl="0" algn="l">
              <a:lnSpc>
                <a:spcPct val="90000"/>
              </a:lnSpc>
              <a:spcBef>
                <a:spcPts val="800"/>
              </a:spcBef>
              <a:spcAft>
                <a:spcPts val="0"/>
              </a:spcAft>
              <a:buClr>
                <a:schemeClr val="dk1"/>
              </a:buClr>
              <a:buSzPts val="2100"/>
              <a:buNone/>
            </a:pPr>
            <a:r>
              <a:t/>
            </a:r>
            <a:endParaRPr/>
          </a:p>
          <a:p>
            <a:pPr indent="-38100" lvl="0" marL="177800" rtl="0" algn="l">
              <a:lnSpc>
                <a:spcPct val="90000"/>
              </a:lnSpc>
              <a:spcBef>
                <a:spcPts val="800"/>
              </a:spcBef>
              <a:spcAft>
                <a:spcPts val="1200"/>
              </a:spcAft>
              <a:buClr>
                <a:schemeClr val="dk1"/>
              </a:buClr>
              <a:buSzPts val="2100"/>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12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Reactive functions</a:t>
            </a:r>
            <a:endParaRPr/>
          </a:p>
        </p:txBody>
      </p:sp>
      <p:sp>
        <p:nvSpPr>
          <p:cNvPr id="821" name="Google Shape;821;p126"/>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p>
            <a:pPr indent="-215900" lvl="0" marL="177800" rtl="0" algn="l">
              <a:lnSpc>
                <a:spcPct val="115000"/>
              </a:lnSpc>
              <a:spcBef>
                <a:spcPts val="0"/>
              </a:spcBef>
              <a:spcAft>
                <a:spcPts val="0"/>
              </a:spcAft>
              <a:buSzPts val="2000"/>
              <a:buChar char="●"/>
            </a:pPr>
            <a:r>
              <a:rPr lang="en" sz="2000"/>
              <a:t>Reactive values are only useful within a reactive function.</a:t>
            </a:r>
            <a:endParaRPr sz="2000"/>
          </a:p>
          <a:p>
            <a:pPr indent="-215900" lvl="0" marL="177800" rtl="0" algn="l">
              <a:lnSpc>
                <a:spcPct val="115000"/>
              </a:lnSpc>
              <a:spcBef>
                <a:spcPts val="800"/>
              </a:spcBef>
              <a:spcAft>
                <a:spcPts val="800"/>
              </a:spcAft>
              <a:buSzPts val="2000"/>
              <a:buChar char="●"/>
            </a:pPr>
            <a:r>
              <a:rPr lang="en" sz="2000"/>
              <a:t>If you attempt to use a reactive value in a regular function, you’ll get an error in your R console.</a:t>
            </a:r>
            <a:endParaRPr sz="2000"/>
          </a:p>
        </p:txBody>
      </p:sp>
      <p:sp>
        <p:nvSpPr>
          <p:cNvPr id="822" name="Google Shape;822;p126"/>
          <p:cNvSpPr txBox="1"/>
          <p:nvPr>
            <p:ph idx="2" type="body"/>
          </p:nvPr>
        </p:nvSpPr>
        <p:spPr>
          <a:xfrm>
            <a:off x="4747556" y="1487644"/>
            <a:ext cx="4074000" cy="2405400"/>
          </a:xfrm>
          <a:prstGeom prst="rect">
            <a:avLst/>
          </a:prstGeom>
        </p:spPr>
        <p:txBody>
          <a:bodyPr anchorCtr="0" anchor="t" bIns="34275" lIns="68575" spcFirstLastPara="1" rIns="68575" wrap="square" tIns="34275">
            <a:normAutofit/>
          </a:bodyPr>
          <a:lstStyle/>
          <a:p>
            <a:pPr indent="0" lvl="0" marL="0" rtl="0" algn="l">
              <a:lnSpc>
                <a:spcPct val="80000"/>
              </a:lnSpc>
              <a:spcBef>
                <a:spcPts val="100"/>
              </a:spcBef>
              <a:spcAft>
                <a:spcPts val="0"/>
              </a:spcAft>
              <a:buSzPts val="700"/>
              <a:buNone/>
            </a:pPr>
            <a:r>
              <a:rPr lang="en" sz="1800">
                <a:solidFill>
                  <a:srgbClr val="FF2600"/>
                </a:solidFill>
                <a:latin typeface="Courier New"/>
                <a:ea typeface="Courier New"/>
                <a:cs typeface="Courier New"/>
                <a:sym typeface="Courier New"/>
              </a:rPr>
              <a:t>Error in .getReactiveEnvironment()</a:t>
            </a:r>
            <a:endParaRPr sz="1800">
              <a:solidFill>
                <a:srgbClr val="FF2600"/>
              </a:solidFill>
              <a:latin typeface="Courier New"/>
              <a:ea typeface="Courier New"/>
              <a:cs typeface="Courier New"/>
              <a:sym typeface="Courier New"/>
            </a:endParaRPr>
          </a:p>
          <a:p>
            <a:pPr indent="0" lvl="0" marL="12700" rtl="0" algn="l">
              <a:lnSpc>
                <a:spcPct val="80000"/>
              </a:lnSpc>
              <a:spcBef>
                <a:spcPts val="0"/>
              </a:spcBef>
              <a:spcAft>
                <a:spcPts val="0"/>
              </a:spcAft>
              <a:buSzPts val="700"/>
              <a:buNone/>
            </a:pPr>
            <a:r>
              <a:rPr lang="en" sz="1800">
                <a:solidFill>
                  <a:srgbClr val="FF2600"/>
                </a:solidFill>
                <a:latin typeface="Courier New"/>
                <a:ea typeface="Courier New"/>
                <a:cs typeface="Courier New"/>
                <a:sym typeface="Courier New"/>
              </a:rPr>
              <a:t>$currentContext() :</a:t>
            </a:r>
            <a:endParaRPr sz="1800">
              <a:solidFill>
                <a:srgbClr val="FF2600"/>
              </a:solidFill>
              <a:latin typeface="Courier New"/>
              <a:ea typeface="Courier New"/>
              <a:cs typeface="Courier New"/>
              <a:sym typeface="Courier New"/>
            </a:endParaRPr>
          </a:p>
          <a:p>
            <a:pPr indent="0" lvl="0" marL="12700" marR="12700" rtl="0" algn="l">
              <a:lnSpc>
                <a:spcPct val="80000"/>
              </a:lnSpc>
              <a:spcBef>
                <a:spcPts val="1000"/>
              </a:spcBef>
              <a:spcAft>
                <a:spcPts val="0"/>
              </a:spcAft>
              <a:buSzPts val="700"/>
              <a:buNone/>
            </a:pPr>
            <a:r>
              <a:rPr lang="en" sz="1800">
                <a:solidFill>
                  <a:srgbClr val="FF2600"/>
                </a:solidFill>
                <a:latin typeface="Courier New"/>
                <a:ea typeface="Courier New"/>
                <a:cs typeface="Courier New"/>
                <a:sym typeface="Courier New"/>
              </a:rPr>
              <a:t>Operation not allowed without an  active reactive context. (You tried  to do something that can only be done  from inside a reactive expression or  observer.)</a:t>
            </a:r>
            <a:endParaRPr sz="1800">
              <a:solidFill>
                <a:srgbClr val="FF2600"/>
              </a:solidFill>
              <a:latin typeface="Courier New"/>
              <a:ea typeface="Courier New"/>
              <a:cs typeface="Courier New"/>
              <a:sym typeface="Courier New"/>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12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Reactivity happens in two steps</a:t>
            </a:r>
            <a:endParaRPr/>
          </a:p>
        </p:txBody>
      </p:sp>
      <p:sp>
        <p:nvSpPr>
          <p:cNvPr id="829" name="Google Shape;829;p127"/>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215900" lvl="0" marL="177800" rtl="0" algn="l">
              <a:lnSpc>
                <a:spcPct val="115000"/>
              </a:lnSpc>
              <a:spcBef>
                <a:spcPts val="0"/>
              </a:spcBef>
              <a:spcAft>
                <a:spcPts val="0"/>
              </a:spcAft>
              <a:buSzPts val="2000"/>
              <a:buChar char="●"/>
            </a:pPr>
            <a:r>
              <a:rPr lang="en" sz="2000"/>
              <a:t>When a reactive value changes, it becomes invaild and notifies the functions that use that value.</a:t>
            </a:r>
            <a:endParaRPr sz="2000"/>
          </a:p>
          <a:p>
            <a:pPr indent="-215900" lvl="0" marL="177800" rtl="0" algn="l">
              <a:lnSpc>
                <a:spcPct val="115000"/>
              </a:lnSpc>
              <a:spcBef>
                <a:spcPts val="800"/>
              </a:spcBef>
              <a:spcAft>
                <a:spcPts val="0"/>
              </a:spcAft>
              <a:buSzPts val="2000"/>
              <a:buChar char="●"/>
            </a:pPr>
            <a:r>
              <a:rPr lang="en" sz="2000"/>
              <a:t>The reactive function responds by updating the stored value to the new value and reruns the function.</a:t>
            </a:r>
            <a:endParaRPr sz="2000"/>
          </a:p>
          <a:p>
            <a:pPr indent="-215900" lvl="0" marL="177800" rtl="0" algn="l">
              <a:lnSpc>
                <a:spcPct val="115000"/>
              </a:lnSpc>
              <a:spcBef>
                <a:spcPts val="800"/>
              </a:spcBef>
              <a:spcAft>
                <a:spcPts val="800"/>
              </a:spcAft>
              <a:buSzPts val="2000"/>
              <a:buChar char="●"/>
            </a:pPr>
            <a:r>
              <a:rPr lang="en" sz="2000"/>
              <a:t>Let’s take another look at our simple app from the opening. </a:t>
            </a:r>
            <a:endParaRPr b="1" sz="2000">
              <a:solidFill>
                <a:srgbClr val="00FF00"/>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28"/>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The reactive toolbox</a:t>
            </a:r>
            <a:endParaRPr/>
          </a:p>
        </p:txBody>
      </p:sp>
      <p:sp>
        <p:nvSpPr>
          <p:cNvPr id="836" name="Google Shape;836;p128"/>
          <p:cNvSpPr txBox="1"/>
          <p:nvPr>
            <p:ph idx="1" type="body"/>
          </p:nvPr>
        </p:nvSpPr>
        <p:spPr>
          <a:xfrm>
            <a:off x="628650" y="1369219"/>
            <a:ext cx="7886700" cy="3263400"/>
          </a:xfrm>
          <a:prstGeom prst="rect">
            <a:avLst/>
          </a:prstGeom>
        </p:spPr>
        <p:txBody>
          <a:bodyPr anchorCtr="0" anchor="t" bIns="34275" lIns="68575" spcFirstLastPara="1" rIns="68575" wrap="square" tIns="34275">
            <a:normAutofit lnSpcReduction="20000"/>
          </a:bodyPr>
          <a:lstStyle/>
          <a:p>
            <a:pPr indent="0" lvl="0" marL="0" rtl="0" algn="l">
              <a:lnSpc>
                <a:spcPct val="115000"/>
              </a:lnSpc>
              <a:spcBef>
                <a:spcPts val="800"/>
              </a:spcBef>
              <a:spcAft>
                <a:spcPts val="0"/>
              </a:spcAft>
              <a:buNone/>
            </a:pPr>
            <a:r>
              <a:rPr lang="en" sz="2000"/>
              <a:t>There are six major types of reactive functions that are useful when building Shiny apps. </a:t>
            </a:r>
            <a:endParaRPr sz="2000"/>
          </a:p>
          <a:p>
            <a:pPr indent="-254000" lvl="0" marL="342900" rtl="0" algn="l">
              <a:lnSpc>
                <a:spcPct val="115000"/>
              </a:lnSpc>
              <a:spcBef>
                <a:spcPts val="1200"/>
              </a:spcBef>
              <a:spcAft>
                <a:spcPts val="0"/>
              </a:spcAft>
              <a:buSzPts val="1400"/>
              <a:buAutoNum type="arabicPeriod"/>
            </a:pPr>
            <a:r>
              <a:rPr b="1" lang="en"/>
              <a:t>Display output: </a:t>
            </a:r>
            <a:r>
              <a:rPr lang="en"/>
              <a:t>The </a:t>
            </a:r>
            <a:r>
              <a:rPr lang="en">
                <a:solidFill>
                  <a:srgbClr val="00FF00"/>
                </a:solidFill>
              </a:rPr>
              <a:t>render*()</a:t>
            </a:r>
            <a:r>
              <a:rPr lang="en"/>
              <a:t> functions (you have seen some of these) </a:t>
            </a:r>
            <a:endParaRPr/>
          </a:p>
          <a:p>
            <a:pPr indent="-254000" lvl="0" marL="342900" rtl="0" algn="l">
              <a:lnSpc>
                <a:spcPct val="115000"/>
              </a:lnSpc>
              <a:spcBef>
                <a:spcPts val="0"/>
              </a:spcBef>
              <a:spcAft>
                <a:spcPts val="0"/>
              </a:spcAft>
              <a:buSzPts val="1400"/>
              <a:buAutoNum type="arabicPeriod"/>
            </a:pPr>
            <a:r>
              <a:rPr b="1" lang="en"/>
              <a:t>Modularing:</a:t>
            </a:r>
            <a:r>
              <a:rPr lang="en"/>
              <a:t> The </a:t>
            </a:r>
            <a:r>
              <a:rPr lang="en">
                <a:solidFill>
                  <a:srgbClr val="00FF00"/>
                </a:solidFill>
              </a:rPr>
              <a:t>reactive()</a:t>
            </a:r>
            <a:r>
              <a:rPr lang="en"/>
              <a:t> function</a:t>
            </a:r>
            <a:endParaRPr/>
          </a:p>
          <a:p>
            <a:pPr indent="-254000" lvl="0" marL="342900" rtl="0" algn="l">
              <a:lnSpc>
                <a:spcPct val="115000"/>
              </a:lnSpc>
              <a:spcBef>
                <a:spcPts val="0"/>
              </a:spcBef>
              <a:spcAft>
                <a:spcPts val="0"/>
              </a:spcAft>
              <a:buSzPts val="1400"/>
              <a:buAutoNum type="arabicPeriod"/>
            </a:pPr>
            <a:r>
              <a:rPr b="1" lang="en"/>
              <a:t>Preventing reactions:</a:t>
            </a:r>
            <a:r>
              <a:rPr lang="en"/>
              <a:t> The </a:t>
            </a:r>
            <a:r>
              <a:rPr lang="en">
                <a:solidFill>
                  <a:srgbClr val="00FF00"/>
                </a:solidFill>
              </a:rPr>
              <a:t>isolate()</a:t>
            </a:r>
            <a:r>
              <a:rPr lang="en"/>
              <a:t> function</a:t>
            </a:r>
            <a:endParaRPr/>
          </a:p>
          <a:p>
            <a:pPr indent="-254000" lvl="0" marL="342900" rtl="0" algn="l">
              <a:lnSpc>
                <a:spcPct val="115000"/>
              </a:lnSpc>
              <a:spcBef>
                <a:spcPts val="0"/>
              </a:spcBef>
              <a:spcAft>
                <a:spcPts val="0"/>
              </a:spcAft>
              <a:buSzPts val="1400"/>
              <a:buAutoNum type="arabicPeriod"/>
            </a:pPr>
            <a:r>
              <a:rPr b="1" lang="en"/>
              <a:t>Triggering events: </a:t>
            </a:r>
            <a:r>
              <a:rPr lang="en"/>
              <a:t>The </a:t>
            </a:r>
            <a:r>
              <a:rPr lang="en">
                <a:solidFill>
                  <a:srgbClr val="00FF00"/>
                </a:solidFill>
              </a:rPr>
              <a:t>observeEvent()</a:t>
            </a:r>
            <a:r>
              <a:rPr lang="en"/>
              <a:t> function</a:t>
            </a:r>
            <a:endParaRPr/>
          </a:p>
          <a:p>
            <a:pPr indent="-254000" lvl="0" marL="342900" rtl="0" algn="l">
              <a:lnSpc>
                <a:spcPct val="115000"/>
              </a:lnSpc>
              <a:spcBef>
                <a:spcPts val="0"/>
              </a:spcBef>
              <a:spcAft>
                <a:spcPts val="0"/>
              </a:spcAft>
              <a:buSzPts val="1400"/>
              <a:buAutoNum type="arabicPeriod"/>
            </a:pPr>
            <a:r>
              <a:rPr b="1" lang="en"/>
              <a:t>Delaying reactions:</a:t>
            </a:r>
            <a:r>
              <a:rPr lang="en"/>
              <a:t> The </a:t>
            </a:r>
            <a:r>
              <a:rPr lang="en">
                <a:solidFill>
                  <a:srgbClr val="00FF00"/>
                </a:solidFill>
              </a:rPr>
              <a:t>eventReactive()</a:t>
            </a:r>
            <a:r>
              <a:rPr lang="en"/>
              <a:t> function</a:t>
            </a:r>
            <a:endParaRPr/>
          </a:p>
          <a:p>
            <a:pPr indent="-254000" lvl="0" marL="342900" rtl="0" algn="l">
              <a:lnSpc>
                <a:spcPct val="115000"/>
              </a:lnSpc>
              <a:spcBef>
                <a:spcPts val="0"/>
              </a:spcBef>
              <a:spcAft>
                <a:spcPts val="0"/>
              </a:spcAft>
              <a:buSzPts val="1400"/>
              <a:buAutoNum type="arabicPeriod"/>
            </a:pPr>
            <a:r>
              <a:rPr b="1" lang="en"/>
              <a:t>Managing states:</a:t>
            </a:r>
            <a:r>
              <a:rPr lang="en"/>
              <a:t> The </a:t>
            </a:r>
            <a:r>
              <a:rPr lang="en">
                <a:solidFill>
                  <a:srgbClr val="00FF00"/>
                </a:solidFill>
              </a:rPr>
              <a:t>reactiveValues()</a:t>
            </a:r>
            <a:r>
              <a:rPr lang="en"/>
              <a:t> function</a:t>
            </a:r>
            <a:endParaRPr>
              <a:solidFill>
                <a:srgbClr val="00FF00"/>
              </a:solidFill>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2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None/>
            </a:pPr>
            <a:r>
              <a:rPr lang="en"/>
              <a:t>Displaying output with render*</a:t>
            </a:r>
            <a:endParaRPr/>
          </a:p>
        </p:txBody>
      </p:sp>
      <p:sp>
        <p:nvSpPr>
          <p:cNvPr id="843" name="Google Shape;843;p129"/>
          <p:cNvSpPr txBox="1"/>
          <p:nvPr>
            <p:ph idx="1" type="body"/>
          </p:nvPr>
        </p:nvSpPr>
        <p:spPr>
          <a:xfrm>
            <a:off x="645750" y="1369219"/>
            <a:ext cx="7852500" cy="3263400"/>
          </a:xfrm>
          <a:prstGeom prst="rect">
            <a:avLst/>
          </a:prstGeom>
          <a:noFill/>
          <a:ln>
            <a:noFill/>
          </a:ln>
        </p:spPr>
        <p:txBody>
          <a:bodyPr anchorCtr="0" anchor="t" bIns="34275" lIns="68575" spcFirstLastPara="1" rIns="68575" wrap="square" tIns="34275">
            <a:normAutofit fontScale="85000"/>
          </a:bodyPr>
          <a:lstStyle/>
          <a:p>
            <a:pPr indent="-202247" lvl="0" marL="177800" rtl="0" algn="l">
              <a:lnSpc>
                <a:spcPct val="115000"/>
              </a:lnSpc>
              <a:spcBef>
                <a:spcPts val="0"/>
              </a:spcBef>
              <a:spcAft>
                <a:spcPts val="0"/>
              </a:spcAft>
              <a:buSzPct val="100000"/>
              <a:buChar char="●"/>
            </a:pPr>
            <a:r>
              <a:rPr lang="en" sz="2100"/>
              <a:t>We already know some of these functions from generating output.</a:t>
            </a:r>
            <a:endParaRPr sz="2100"/>
          </a:p>
          <a:p>
            <a:pPr indent="-202247" lvl="0" marL="177800" rtl="0" algn="l">
              <a:lnSpc>
                <a:spcPct val="115000"/>
              </a:lnSpc>
              <a:spcBef>
                <a:spcPts val="800"/>
              </a:spcBef>
              <a:spcAft>
                <a:spcPts val="0"/>
              </a:spcAft>
              <a:buSzPct val="100000"/>
              <a:buChar char="●"/>
            </a:pPr>
            <a:r>
              <a:rPr lang="en" sz="2100"/>
              <a:t>The structure of all render*() functions is the same: </a:t>
            </a:r>
            <a:endParaRPr sz="2100"/>
          </a:p>
          <a:p>
            <a:pPr indent="0" lvl="0" marL="177800" rtl="0" algn="l">
              <a:lnSpc>
                <a:spcPct val="115000"/>
              </a:lnSpc>
              <a:spcBef>
                <a:spcPts val="800"/>
              </a:spcBef>
              <a:spcAft>
                <a:spcPts val="0"/>
              </a:spcAft>
              <a:buNone/>
            </a:pPr>
            <a:r>
              <a:t/>
            </a:r>
            <a:endParaRPr sz="2100"/>
          </a:p>
          <a:p>
            <a:pPr indent="0" lvl="0" marL="177800" rtl="0" algn="l">
              <a:lnSpc>
                <a:spcPct val="115000"/>
              </a:lnSpc>
              <a:spcBef>
                <a:spcPts val="800"/>
              </a:spcBef>
              <a:spcAft>
                <a:spcPts val="0"/>
              </a:spcAft>
              <a:buNone/>
            </a:pPr>
            <a:r>
              <a:rPr lang="en" sz="2500">
                <a:solidFill>
                  <a:srgbClr val="00FF00"/>
                </a:solidFill>
              </a:rPr>
              <a:t>               render*({ CODE BLOCK })</a:t>
            </a:r>
            <a:endParaRPr sz="2500">
              <a:solidFill>
                <a:srgbClr val="00FF00"/>
              </a:solidFill>
            </a:endParaRPr>
          </a:p>
          <a:p>
            <a:pPr indent="0" lvl="0" marL="177800" rtl="0" algn="l">
              <a:lnSpc>
                <a:spcPct val="115000"/>
              </a:lnSpc>
              <a:spcBef>
                <a:spcPts val="800"/>
              </a:spcBef>
              <a:spcAft>
                <a:spcPts val="0"/>
              </a:spcAft>
              <a:buNone/>
            </a:pPr>
            <a:r>
              <a:t/>
            </a:r>
            <a:endParaRPr sz="2500">
              <a:solidFill>
                <a:srgbClr val="00FF00"/>
              </a:solidFill>
            </a:endParaRPr>
          </a:p>
          <a:p>
            <a:pPr indent="0" lvl="0" marL="520700" rtl="0" algn="l">
              <a:lnSpc>
                <a:spcPct val="115000"/>
              </a:lnSpc>
              <a:spcBef>
                <a:spcPts val="800"/>
              </a:spcBef>
              <a:spcAft>
                <a:spcPts val="0"/>
              </a:spcAft>
              <a:buNone/>
            </a:pPr>
            <a:r>
              <a:rPr lang="en" sz="1700"/>
              <a:t>The code block contain one or more reactive values.</a:t>
            </a:r>
            <a:endParaRPr sz="1700"/>
          </a:p>
          <a:p>
            <a:pPr indent="0" lvl="0" marL="520700" rtl="0" algn="l">
              <a:lnSpc>
                <a:spcPct val="115000"/>
              </a:lnSpc>
              <a:spcBef>
                <a:spcPts val="800"/>
              </a:spcBef>
              <a:spcAft>
                <a:spcPts val="0"/>
              </a:spcAft>
              <a:buNone/>
            </a:pPr>
            <a:r>
              <a:rPr lang="en" sz="1700"/>
              <a:t>The code block will respond with each update to a reactive value within the code block.</a:t>
            </a:r>
            <a:endParaRPr sz="1700"/>
          </a:p>
          <a:p>
            <a:pPr indent="0" lvl="0" marL="520700" rtl="0" algn="l">
              <a:lnSpc>
                <a:spcPct val="115000"/>
              </a:lnSpc>
              <a:spcBef>
                <a:spcPts val="800"/>
              </a:spcBef>
              <a:spcAft>
                <a:spcPts val="800"/>
              </a:spcAft>
              <a:buNone/>
            </a:pPr>
            <a:r>
              <a:rPr lang="en" sz="1700"/>
              <a:t>You can include as much or as little code as needed in between the curly brackets.</a:t>
            </a:r>
            <a:endParaRPr sz="1700"/>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130"/>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Displaying output with render*</a:t>
            </a:r>
            <a:endParaRPr/>
          </a:p>
        </p:txBody>
      </p:sp>
      <p:graphicFrame>
        <p:nvGraphicFramePr>
          <p:cNvPr id="850" name="Google Shape;850;p130"/>
          <p:cNvGraphicFramePr/>
          <p:nvPr/>
        </p:nvGraphicFramePr>
        <p:xfrm>
          <a:off x="714375" y="1428750"/>
          <a:ext cx="3000000" cy="3000000"/>
        </p:xfrm>
        <a:graphic>
          <a:graphicData uri="http://schemas.openxmlformats.org/drawingml/2006/table">
            <a:tbl>
              <a:tblPr>
                <a:noFill/>
                <a:tableStyleId>{0C599D47-5DAA-4750-BAD4-F68F22CCB98F}</a:tableStyleId>
              </a:tblPr>
              <a:tblGrid>
                <a:gridCol w="2059250"/>
                <a:gridCol w="5656025"/>
              </a:tblGrid>
              <a:tr h="285750">
                <a:tc>
                  <a:txBody>
                    <a:bodyPr/>
                    <a:lstStyle/>
                    <a:p>
                      <a:pPr indent="0" lvl="0" marL="0" rtl="0" algn="l">
                        <a:spcBef>
                          <a:spcPts val="0"/>
                        </a:spcBef>
                        <a:spcAft>
                          <a:spcPts val="0"/>
                        </a:spcAft>
                        <a:buNone/>
                      </a:pPr>
                      <a:r>
                        <a:rPr b="1" lang="en" sz="2100">
                          <a:solidFill>
                            <a:schemeClr val="dk1"/>
                          </a:solidFill>
                        </a:rPr>
                        <a:t>Function</a:t>
                      </a:r>
                      <a:endParaRPr b="1" sz="2100">
                        <a:solidFill>
                          <a:schemeClr val="dk1"/>
                        </a:solidFill>
                      </a:endParaRPr>
                    </a:p>
                  </a:txBody>
                  <a:tcPr marT="68575" marB="68575" marR="68575" marL="6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FBFBF"/>
                    </a:solidFill>
                  </a:tcPr>
                </a:tc>
                <a:tc>
                  <a:txBody>
                    <a:bodyPr/>
                    <a:lstStyle/>
                    <a:p>
                      <a:pPr indent="0" lvl="0" marL="0" rtl="0" algn="l">
                        <a:spcBef>
                          <a:spcPts val="0"/>
                        </a:spcBef>
                        <a:spcAft>
                          <a:spcPts val="0"/>
                        </a:spcAft>
                        <a:buNone/>
                      </a:pPr>
                      <a:r>
                        <a:rPr b="1" lang="en" sz="2100">
                          <a:solidFill>
                            <a:schemeClr val="dk1"/>
                          </a:solidFill>
                        </a:rPr>
                        <a:t>Outcome</a:t>
                      </a:r>
                      <a:endParaRPr b="1" sz="2100">
                        <a:solidFill>
                          <a:schemeClr val="dk1"/>
                        </a:solidFill>
                      </a:endParaRPr>
                    </a:p>
                  </a:txBody>
                  <a:tcPr marT="68575" marB="68575" marR="68575" marL="6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FBFBF"/>
                    </a:solidFill>
                  </a:tcPr>
                </a:tc>
              </a:tr>
              <a:tr h="285750">
                <a:tc>
                  <a:txBody>
                    <a:bodyPr/>
                    <a:lstStyle/>
                    <a:p>
                      <a:pPr indent="0" lvl="0" marL="0" rtl="0" algn="l">
                        <a:spcBef>
                          <a:spcPts val="0"/>
                        </a:spcBef>
                        <a:spcAft>
                          <a:spcPts val="0"/>
                        </a:spcAft>
                        <a:buNone/>
                      </a:pPr>
                      <a:r>
                        <a:rPr lang="en" sz="1700">
                          <a:solidFill>
                            <a:schemeClr val="dk1"/>
                          </a:solidFill>
                        </a:rPr>
                        <a:t>renderDataTable()</a:t>
                      </a:r>
                      <a:endParaRPr sz="1700">
                        <a:solidFill>
                          <a:schemeClr val="dk1"/>
                        </a:solidFill>
                      </a:endParaRPr>
                    </a:p>
                  </a:txBody>
                  <a:tcPr marT="68575" marB="68575" marR="68575" marL="6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700">
                          <a:solidFill>
                            <a:schemeClr val="dk1"/>
                          </a:solidFill>
                        </a:rPr>
                        <a:t>An interactive table</a:t>
                      </a:r>
                      <a:endParaRPr sz="1700">
                        <a:solidFill>
                          <a:schemeClr val="dk1"/>
                        </a:solidFill>
                      </a:endParaRPr>
                    </a:p>
                  </a:txBody>
                  <a:tcPr marT="68575" marB="68575" marR="68575" marL="6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85750">
                <a:tc>
                  <a:txBody>
                    <a:bodyPr/>
                    <a:lstStyle/>
                    <a:p>
                      <a:pPr indent="0" lvl="0" marL="0" rtl="0" algn="l">
                        <a:spcBef>
                          <a:spcPts val="0"/>
                        </a:spcBef>
                        <a:spcAft>
                          <a:spcPts val="0"/>
                        </a:spcAft>
                        <a:buNone/>
                      </a:pPr>
                      <a:r>
                        <a:rPr lang="en" sz="1700">
                          <a:solidFill>
                            <a:schemeClr val="dk1"/>
                          </a:solidFill>
                        </a:rPr>
                        <a:t>renderImage()</a:t>
                      </a:r>
                      <a:endParaRPr sz="1700">
                        <a:solidFill>
                          <a:schemeClr val="dk1"/>
                        </a:solidFill>
                      </a:endParaRPr>
                    </a:p>
                  </a:txBody>
                  <a:tcPr marT="68575" marB="68575" marR="68575" marL="6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700">
                          <a:solidFill>
                            <a:schemeClr val="dk1"/>
                          </a:solidFill>
                        </a:rPr>
                        <a:t>An image (saved as a link to a source file)</a:t>
                      </a:r>
                      <a:endParaRPr sz="1700">
                        <a:solidFill>
                          <a:schemeClr val="dk1"/>
                        </a:solidFill>
                      </a:endParaRPr>
                    </a:p>
                  </a:txBody>
                  <a:tcPr marT="68575" marB="68575" marR="68575" marL="6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85750">
                <a:tc>
                  <a:txBody>
                    <a:bodyPr/>
                    <a:lstStyle/>
                    <a:p>
                      <a:pPr indent="0" lvl="0" marL="0" rtl="0" algn="l">
                        <a:spcBef>
                          <a:spcPts val="0"/>
                        </a:spcBef>
                        <a:spcAft>
                          <a:spcPts val="0"/>
                        </a:spcAft>
                        <a:buNone/>
                      </a:pPr>
                      <a:r>
                        <a:rPr lang="en" sz="1700">
                          <a:solidFill>
                            <a:schemeClr val="dk1"/>
                          </a:solidFill>
                        </a:rPr>
                        <a:t>renderPlot()</a:t>
                      </a:r>
                      <a:endParaRPr sz="1700">
                        <a:solidFill>
                          <a:schemeClr val="dk1"/>
                        </a:solidFill>
                      </a:endParaRPr>
                    </a:p>
                  </a:txBody>
                  <a:tcPr marT="68575" marB="68575" marR="68575" marL="6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700">
                          <a:solidFill>
                            <a:schemeClr val="dk1"/>
                          </a:solidFill>
                        </a:rPr>
                        <a:t>A plot</a:t>
                      </a:r>
                      <a:endParaRPr sz="1700">
                        <a:solidFill>
                          <a:schemeClr val="dk1"/>
                        </a:solidFill>
                      </a:endParaRPr>
                    </a:p>
                  </a:txBody>
                  <a:tcPr marT="68575" marB="68575" marR="68575" marL="6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85750">
                <a:tc>
                  <a:txBody>
                    <a:bodyPr/>
                    <a:lstStyle/>
                    <a:p>
                      <a:pPr indent="0" lvl="0" marL="0" rtl="0" algn="l">
                        <a:spcBef>
                          <a:spcPts val="0"/>
                        </a:spcBef>
                        <a:spcAft>
                          <a:spcPts val="0"/>
                        </a:spcAft>
                        <a:buNone/>
                      </a:pPr>
                      <a:r>
                        <a:rPr lang="en" sz="1700">
                          <a:solidFill>
                            <a:schemeClr val="dk1"/>
                          </a:solidFill>
                        </a:rPr>
                        <a:t>renderPrint()</a:t>
                      </a:r>
                      <a:endParaRPr sz="1700">
                        <a:solidFill>
                          <a:schemeClr val="dk1"/>
                        </a:solidFill>
                      </a:endParaRPr>
                    </a:p>
                  </a:txBody>
                  <a:tcPr marT="68575" marB="68575" marR="68575" marL="6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700">
                          <a:solidFill>
                            <a:schemeClr val="dk1"/>
                          </a:solidFill>
                        </a:rPr>
                        <a:t>A code block of printed output</a:t>
                      </a:r>
                      <a:endParaRPr sz="1700">
                        <a:solidFill>
                          <a:schemeClr val="dk1"/>
                        </a:solidFill>
                      </a:endParaRPr>
                    </a:p>
                  </a:txBody>
                  <a:tcPr marT="68575" marB="68575" marR="68575" marL="6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85750">
                <a:tc>
                  <a:txBody>
                    <a:bodyPr/>
                    <a:lstStyle/>
                    <a:p>
                      <a:pPr indent="0" lvl="0" marL="0" rtl="0" algn="l">
                        <a:spcBef>
                          <a:spcPts val="0"/>
                        </a:spcBef>
                        <a:spcAft>
                          <a:spcPts val="0"/>
                        </a:spcAft>
                        <a:buNone/>
                      </a:pPr>
                      <a:r>
                        <a:rPr lang="en" sz="1700">
                          <a:solidFill>
                            <a:schemeClr val="dk1"/>
                          </a:solidFill>
                        </a:rPr>
                        <a:t>renderTable()</a:t>
                      </a:r>
                      <a:endParaRPr sz="1700">
                        <a:solidFill>
                          <a:schemeClr val="dk1"/>
                        </a:solidFill>
                      </a:endParaRPr>
                    </a:p>
                  </a:txBody>
                  <a:tcPr marT="68575" marB="68575" marR="68575" marL="6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700">
                          <a:solidFill>
                            <a:schemeClr val="dk1"/>
                          </a:solidFill>
                        </a:rPr>
                        <a:t>A simple table</a:t>
                      </a:r>
                      <a:endParaRPr sz="1700">
                        <a:solidFill>
                          <a:schemeClr val="dk1"/>
                        </a:solidFill>
                      </a:endParaRPr>
                    </a:p>
                  </a:txBody>
                  <a:tcPr marT="68575" marB="68575" marR="68575" marL="6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85750">
                <a:tc>
                  <a:txBody>
                    <a:bodyPr/>
                    <a:lstStyle/>
                    <a:p>
                      <a:pPr indent="0" lvl="0" marL="0" rtl="0" algn="l">
                        <a:spcBef>
                          <a:spcPts val="0"/>
                        </a:spcBef>
                        <a:spcAft>
                          <a:spcPts val="0"/>
                        </a:spcAft>
                        <a:buNone/>
                      </a:pPr>
                      <a:r>
                        <a:rPr lang="en" sz="1700">
                          <a:solidFill>
                            <a:schemeClr val="dk1"/>
                          </a:solidFill>
                        </a:rPr>
                        <a:t>renderText()</a:t>
                      </a:r>
                      <a:endParaRPr sz="1700">
                        <a:solidFill>
                          <a:schemeClr val="dk1"/>
                        </a:solidFill>
                      </a:endParaRPr>
                    </a:p>
                  </a:txBody>
                  <a:tcPr marT="68575" marB="68575" marR="68575" marL="6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700">
                          <a:solidFill>
                            <a:schemeClr val="dk1"/>
                          </a:solidFill>
                        </a:rPr>
                        <a:t>A character string</a:t>
                      </a:r>
                      <a:endParaRPr sz="1700">
                        <a:solidFill>
                          <a:schemeClr val="dk1"/>
                        </a:solidFill>
                      </a:endParaRPr>
                    </a:p>
                  </a:txBody>
                  <a:tcPr marT="68575" marB="68575" marR="68575" marL="6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85750">
                <a:tc>
                  <a:txBody>
                    <a:bodyPr/>
                    <a:lstStyle/>
                    <a:p>
                      <a:pPr indent="0" lvl="0" marL="0" rtl="0" algn="l">
                        <a:spcBef>
                          <a:spcPts val="0"/>
                        </a:spcBef>
                        <a:spcAft>
                          <a:spcPts val="0"/>
                        </a:spcAft>
                        <a:buNone/>
                      </a:pPr>
                      <a:r>
                        <a:rPr lang="en" sz="1700">
                          <a:solidFill>
                            <a:schemeClr val="dk1"/>
                          </a:solidFill>
                        </a:rPr>
                        <a:t>renderVerbatimtext()</a:t>
                      </a:r>
                      <a:endParaRPr sz="1700">
                        <a:solidFill>
                          <a:schemeClr val="dk1"/>
                        </a:solidFill>
                      </a:endParaRPr>
                    </a:p>
                  </a:txBody>
                  <a:tcPr marT="68575" marB="68575" marR="68575" marL="6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700">
                          <a:solidFill>
                            <a:schemeClr val="dk1"/>
                          </a:solidFill>
                        </a:rPr>
                        <a:t>A character string format like console output</a:t>
                      </a:r>
                      <a:endParaRPr sz="1700">
                        <a:solidFill>
                          <a:schemeClr val="dk1"/>
                        </a:solidFill>
                      </a:endParaRPr>
                    </a:p>
                  </a:txBody>
                  <a:tcPr marT="68575" marB="68575" marR="68575" marL="685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50"/>
          <p:cNvSpPr txBox="1"/>
          <p:nvPr>
            <p:ph type="title"/>
          </p:nvPr>
        </p:nvSpPr>
        <p:spPr>
          <a:xfrm>
            <a:off x="265500" y="1176012"/>
            <a:ext cx="4045200" cy="2991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A</a:t>
            </a:r>
            <a:endParaRPr/>
          </a:p>
          <a:p>
            <a:pPr indent="0" lvl="0" marL="0" rtl="0" algn="ctr">
              <a:spcBef>
                <a:spcPts val="0"/>
              </a:spcBef>
              <a:spcAft>
                <a:spcPts val="0"/>
              </a:spcAft>
              <a:buNone/>
            </a:pPr>
            <a:r>
              <a:rPr lang="en"/>
              <a:t>Simple </a:t>
            </a:r>
            <a:endParaRPr/>
          </a:p>
          <a:p>
            <a:pPr indent="0" lvl="0" marL="0" rtl="0" algn="ctr">
              <a:spcBef>
                <a:spcPts val="0"/>
              </a:spcBef>
              <a:spcAft>
                <a:spcPts val="0"/>
              </a:spcAft>
              <a:buNone/>
            </a:pPr>
            <a:r>
              <a:rPr lang="en"/>
              <a:t>Shiny </a:t>
            </a:r>
            <a:endParaRPr/>
          </a:p>
          <a:p>
            <a:pPr indent="0" lvl="0" marL="0" rtl="0" algn="ctr">
              <a:spcBef>
                <a:spcPts val="0"/>
              </a:spcBef>
              <a:spcAft>
                <a:spcPts val="0"/>
              </a:spcAft>
              <a:buNone/>
            </a:pPr>
            <a:r>
              <a:rPr lang="en"/>
              <a:t>App</a:t>
            </a:r>
            <a:endParaRPr/>
          </a:p>
        </p:txBody>
      </p:sp>
      <p:pic>
        <p:nvPicPr>
          <p:cNvPr id="236" name="Google Shape;236;p50"/>
          <p:cNvPicPr preferRelativeResize="0"/>
          <p:nvPr/>
        </p:nvPicPr>
        <p:blipFill>
          <a:blip r:embed="rId3">
            <a:alphaModFix/>
          </a:blip>
          <a:stretch>
            <a:fillRect/>
          </a:stretch>
        </p:blipFill>
        <p:spPr>
          <a:xfrm>
            <a:off x="4832400" y="1083581"/>
            <a:ext cx="3999824" cy="3256688"/>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31"/>
          <p:cNvSpPr txBox="1"/>
          <p:nvPr>
            <p:ph type="title"/>
          </p:nvPr>
        </p:nvSpPr>
        <p:spPr>
          <a:xfrm>
            <a:off x="265500" y="1233165"/>
            <a:ext cx="4045200" cy="23574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Modularizing Shiny code </a:t>
            </a:r>
            <a:endParaRPr/>
          </a:p>
          <a:p>
            <a:pPr indent="0" lvl="0" marL="0" rtl="0" algn="ctr">
              <a:spcBef>
                <a:spcPts val="0"/>
              </a:spcBef>
              <a:spcAft>
                <a:spcPts val="0"/>
              </a:spcAft>
              <a:buNone/>
            </a:pPr>
            <a:r>
              <a:rPr lang="en"/>
              <a:t>with </a:t>
            </a:r>
            <a:endParaRPr/>
          </a:p>
          <a:p>
            <a:pPr indent="0" lvl="0" marL="0" rtl="0" algn="ctr">
              <a:spcBef>
                <a:spcPts val="0"/>
              </a:spcBef>
              <a:spcAft>
                <a:spcPts val="0"/>
              </a:spcAft>
              <a:buNone/>
            </a:pPr>
            <a:r>
              <a:rPr lang="en">
                <a:solidFill>
                  <a:srgbClr val="00FF00"/>
                </a:solidFill>
              </a:rPr>
              <a:t>reactive()</a:t>
            </a:r>
            <a:endParaRPr>
              <a:solidFill>
                <a:srgbClr val="00FF00"/>
              </a:solidFill>
            </a:endParaRPr>
          </a:p>
        </p:txBody>
      </p:sp>
      <p:sp>
        <p:nvSpPr>
          <p:cNvPr id="857" name="Google Shape;857;p131"/>
          <p:cNvSpPr txBox="1"/>
          <p:nvPr/>
        </p:nvSpPr>
        <p:spPr>
          <a:xfrm>
            <a:off x="6315431" y="530964"/>
            <a:ext cx="838500" cy="354000"/>
          </a:xfrm>
          <a:prstGeom prst="rect">
            <a:avLst/>
          </a:prstGeom>
          <a:solidFill>
            <a:schemeClr val="dk1"/>
          </a:solid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1400">
                <a:highlight>
                  <a:schemeClr val="dk1"/>
                </a:highlight>
              </a:rPr>
              <a:t>input$a</a:t>
            </a:r>
            <a:endParaRPr sz="1400"/>
          </a:p>
        </p:txBody>
      </p:sp>
      <p:cxnSp>
        <p:nvCxnSpPr>
          <p:cNvPr id="858" name="Google Shape;858;p131"/>
          <p:cNvCxnSpPr/>
          <p:nvPr/>
        </p:nvCxnSpPr>
        <p:spPr>
          <a:xfrm flipH="1">
            <a:off x="6731756" y="925931"/>
            <a:ext cx="6000" cy="1272600"/>
          </a:xfrm>
          <a:prstGeom prst="straightConnector1">
            <a:avLst/>
          </a:prstGeom>
          <a:noFill/>
          <a:ln cap="flat" cmpd="sng" w="38100">
            <a:solidFill>
              <a:schemeClr val="dk1"/>
            </a:solidFill>
            <a:prstDash val="solid"/>
            <a:round/>
            <a:headEnd len="med" w="med" type="none"/>
            <a:tailEnd len="med" w="med" type="triangle"/>
          </a:ln>
        </p:spPr>
      </p:cxnSp>
      <p:sp>
        <p:nvSpPr>
          <p:cNvPr id="859" name="Google Shape;859;p131"/>
          <p:cNvSpPr txBox="1"/>
          <p:nvPr/>
        </p:nvSpPr>
        <p:spPr>
          <a:xfrm>
            <a:off x="6056793" y="2235741"/>
            <a:ext cx="1356000" cy="354000"/>
          </a:xfrm>
          <a:prstGeom prst="rect">
            <a:avLst/>
          </a:prstGeom>
          <a:solidFill>
            <a:schemeClr val="dk1"/>
          </a:solid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1400"/>
              <a:t>Expression()</a:t>
            </a:r>
            <a:endParaRPr sz="1400"/>
          </a:p>
        </p:txBody>
      </p:sp>
      <p:cxnSp>
        <p:nvCxnSpPr>
          <p:cNvPr id="860" name="Google Shape;860;p131"/>
          <p:cNvCxnSpPr>
            <a:stCxn id="859" idx="2"/>
            <a:endCxn id="861" idx="0"/>
          </p:cNvCxnSpPr>
          <p:nvPr/>
        </p:nvCxnSpPr>
        <p:spPr>
          <a:xfrm flipH="1">
            <a:off x="5678193" y="2589741"/>
            <a:ext cx="1056600" cy="1454700"/>
          </a:xfrm>
          <a:prstGeom prst="straightConnector1">
            <a:avLst/>
          </a:prstGeom>
          <a:noFill/>
          <a:ln cap="flat" cmpd="sng" w="38100">
            <a:solidFill>
              <a:schemeClr val="dk1"/>
            </a:solidFill>
            <a:prstDash val="solid"/>
            <a:round/>
            <a:headEnd len="med" w="med" type="none"/>
            <a:tailEnd len="med" w="med" type="triangle"/>
          </a:ln>
        </p:spPr>
      </p:cxnSp>
      <p:cxnSp>
        <p:nvCxnSpPr>
          <p:cNvPr id="862" name="Google Shape;862;p131"/>
          <p:cNvCxnSpPr>
            <a:stCxn id="859" idx="2"/>
            <a:endCxn id="863" idx="0"/>
          </p:cNvCxnSpPr>
          <p:nvPr/>
        </p:nvCxnSpPr>
        <p:spPr>
          <a:xfrm>
            <a:off x="6734793" y="2589741"/>
            <a:ext cx="1069500" cy="1454700"/>
          </a:xfrm>
          <a:prstGeom prst="straightConnector1">
            <a:avLst/>
          </a:prstGeom>
          <a:noFill/>
          <a:ln cap="flat" cmpd="sng" w="38100">
            <a:solidFill>
              <a:schemeClr val="dk1"/>
            </a:solidFill>
            <a:prstDash val="solid"/>
            <a:round/>
            <a:headEnd len="med" w="med" type="none"/>
            <a:tailEnd len="med" w="med" type="triangle"/>
          </a:ln>
        </p:spPr>
      </p:cxnSp>
      <p:sp>
        <p:nvSpPr>
          <p:cNvPr id="861" name="Google Shape;861;p131"/>
          <p:cNvSpPr txBox="1"/>
          <p:nvPr/>
        </p:nvSpPr>
        <p:spPr>
          <a:xfrm>
            <a:off x="5154375" y="4044544"/>
            <a:ext cx="1047600" cy="354000"/>
          </a:xfrm>
          <a:prstGeom prst="rect">
            <a:avLst/>
          </a:prstGeom>
          <a:solidFill>
            <a:schemeClr val="dk1"/>
          </a:solid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400">
                <a:highlight>
                  <a:schemeClr val="dk1"/>
                </a:highlight>
              </a:rPr>
              <a:t>output$z</a:t>
            </a:r>
            <a:endParaRPr sz="1400"/>
          </a:p>
        </p:txBody>
      </p:sp>
      <p:sp>
        <p:nvSpPr>
          <p:cNvPr id="863" name="Google Shape;863;p131"/>
          <p:cNvSpPr txBox="1"/>
          <p:nvPr/>
        </p:nvSpPr>
        <p:spPr>
          <a:xfrm>
            <a:off x="7280475" y="4044544"/>
            <a:ext cx="1047600" cy="354000"/>
          </a:xfrm>
          <a:prstGeom prst="rect">
            <a:avLst/>
          </a:prstGeom>
          <a:solidFill>
            <a:schemeClr val="dk1"/>
          </a:solid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400">
                <a:highlight>
                  <a:schemeClr val="dk1"/>
                </a:highlight>
              </a:rPr>
              <a:t>output$y</a:t>
            </a:r>
            <a:endParaRPr sz="1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7"/>
                                        </p:tgtEl>
                                        <p:attrNameLst>
                                          <p:attrName>style.visibility</p:attrName>
                                        </p:attrNameLst>
                                      </p:cBhvr>
                                      <p:to>
                                        <p:strVal val="visible"/>
                                      </p:to>
                                    </p:set>
                                    <p:animEffect filter="fade" transition="in">
                                      <p:cBhvr>
                                        <p:cTn dur="1000"/>
                                        <p:tgtEl>
                                          <p:spTgt spid="857"/>
                                        </p:tgtEl>
                                      </p:cBhvr>
                                    </p:animEffect>
                                  </p:childTnLst>
                                </p:cTn>
                              </p:par>
                              <p:par>
                                <p:cTn fill="hold" nodeType="withEffect" presetClass="entr" presetID="10" presetSubtype="0">
                                  <p:stCondLst>
                                    <p:cond delay="0"/>
                                  </p:stCondLst>
                                  <p:childTnLst>
                                    <p:set>
                                      <p:cBhvr>
                                        <p:cTn dur="1" fill="hold">
                                          <p:stCondLst>
                                            <p:cond delay="0"/>
                                          </p:stCondLst>
                                        </p:cTn>
                                        <p:tgtEl>
                                          <p:spTgt spid="858"/>
                                        </p:tgtEl>
                                        <p:attrNameLst>
                                          <p:attrName>style.visibility</p:attrName>
                                        </p:attrNameLst>
                                      </p:cBhvr>
                                      <p:to>
                                        <p:strVal val="visible"/>
                                      </p:to>
                                    </p:set>
                                    <p:animEffect filter="fade" transition="in">
                                      <p:cBhvr>
                                        <p:cTn dur="1000"/>
                                        <p:tgtEl>
                                          <p:spTgt spid="858"/>
                                        </p:tgtEl>
                                      </p:cBhvr>
                                    </p:animEffect>
                                  </p:childTnLst>
                                </p:cTn>
                              </p:par>
                              <p:par>
                                <p:cTn fill="hold" nodeType="withEffect" presetClass="entr" presetID="10" presetSubtype="0">
                                  <p:stCondLst>
                                    <p:cond delay="0"/>
                                  </p:stCondLst>
                                  <p:childTnLst>
                                    <p:set>
                                      <p:cBhvr>
                                        <p:cTn dur="1" fill="hold">
                                          <p:stCondLst>
                                            <p:cond delay="0"/>
                                          </p:stCondLst>
                                        </p:cTn>
                                        <p:tgtEl>
                                          <p:spTgt spid="859"/>
                                        </p:tgtEl>
                                        <p:attrNameLst>
                                          <p:attrName>style.visibility</p:attrName>
                                        </p:attrNameLst>
                                      </p:cBhvr>
                                      <p:to>
                                        <p:strVal val="visible"/>
                                      </p:to>
                                    </p:set>
                                    <p:animEffect filter="fade" transition="in">
                                      <p:cBhvr>
                                        <p:cTn dur="1000"/>
                                        <p:tgtEl>
                                          <p:spTgt spid="859"/>
                                        </p:tgtEl>
                                      </p:cBhvr>
                                    </p:animEffect>
                                  </p:childTnLst>
                                </p:cTn>
                              </p:par>
                              <p:par>
                                <p:cTn fill="hold" nodeType="withEffect" presetClass="entr" presetID="10" presetSubtype="0">
                                  <p:stCondLst>
                                    <p:cond delay="0"/>
                                  </p:stCondLst>
                                  <p:childTnLst>
                                    <p:set>
                                      <p:cBhvr>
                                        <p:cTn dur="1" fill="hold">
                                          <p:stCondLst>
                                            <p:cond delay="0"/>
                                          </p:stCondLst>
                                        </p:cTn>
                                        <p:tgtEl>
                                          <p:spTgt spid="860"/>
                                        </p:tgtEl>
                                        <p:attrNameLst>
                                          <p:attrName>style.visibility</p:attrName>
                                        </p:attrNameLst>
                                      </p:cBhvr>
                                      <p:to>
                                        <p:strVal val="visible"/>
                                      </p:to>
                                    </p:set>
                                    <p:animEffect filter="fade" transition="in">
                                      <p:cBhvr>
                                        <p:cTn dur="1000"/>
                                        <p:tgtEl>
                                          <p:spTgt spid="860"/>
                                        </p:tgtEl>
                                      </p:cBhvr>
                                    </p:animEffect>
                                  </p:childTnLst>
                                </p:cTn>
                              </p:par>
                              <p:par>
                                <p:cTn fill="hold" nodeType="withEffect" presetClass="entr" presetID="10" presetSubtype="0">
                                  <p:stCondLst>
                                    <p:cond delay="0"/>
                                  </p:stCondLst>
                                  <p:childTnLst>
                                    <p:set>
                                      <p:cBhvr>
                                        <p:cTn dur="1" fill="hold">
                                          <p:stCondLst>
                                            <p:cond delay="0"/>
                                          </p:stCondLst>
                                        </p:cTn>
                                        <p:tgtEl>
                                          <p:spTgt spid="862"/>
                                        </p:tgtEl>
                                        <p:attrNameLst>
                                          <p:attrName>style.visibility</p:attrName>
                                        </p:attrNameLst>
                                      </p:cBhvr>
                                      <p:to>
                                        <p:strVal val="visible"/>
                                      </p:to>
                                    </p:set>
                                    <p:animEffect filter="fade" transition="in">
                                      <p:cBhvr>
                                        <p:cTn dur="1000"/>
                                        <p:tgtEl>
                                          <p:spTgt spid="862"/>
                                        </p:tgtEl>
                                      </p:cBhvr>
                                    </p:animEffect>
                                  </p:childTnLst>
                                </p:cTn>
                              </p:par>
                              <p:par>
                                <p:cTn fill="hold" nodeType="withEffect" presetClass="entr" presetID="10" presetSubtype="0">
                                  <p:stCondLst>
                                    <p:cond delay="0"/>
                                  </p:stCondLst>
                                  <p:childTnLst>
                                    <p:set>
                                      <p:cBhvr>
                                        <p:cTn dur="1" fill="hold">
                                          <p:stCondLst>
                                            <p:cond delay="0"/>
                                          </p:stCondLst>
                                        </p:cTn>
                                        <p:tgtEl>
                                          <p:spTgt spid="861"/>
                                        </p:tgtEl>
                                        <p:attrNameLst>
                                          <p:attrName>style.visibility</p:attrName>
                                        </p:attrNameLst>
                                      </p:cBhvr>
                                      <p:to>
                                        <p:strVal val="visible"/>
                                      </p:to>
                                    </p:set>
                                    <p:animEffect filter="fade" transition="in">
                                      <p:cBhvr>
                                        <p:cTn dur="1000"/>
                                        <p:tgtEl>
                                          <p:spTgt spid="8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132"/>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Making modular code</a:t>
            </a:r>
            <a:endParaRPr/>
          </a:p>
        </p:txBody>
      </p:sp>
      <p:sp>
        <p:nvSpPr>
          <p:cNvPr id="870" name="Google Shape;870;p132"/>
          <p:cNvSpPr txBox="1"/>
          <p:nvPr>
            <p:ph idx="1" type="body"/>
          </p:nvPr>
        </p:nvSpPr>
        <p:spPr>
          <a:xfrm>
            <a:off x="628650" y="1313250"/>
            <a:ext cx="7886700" cy="3319500"/>
          </a:xfrm>
          <a:prstGeom prst="rect">
            <a:avLst/>
          </a:prstGeom>
        </p:spPr>
        <p:txBody>
          <a:bodyPr anchorCtr="0" anchor="t" bIns="34275" lIns="68575" spcFirstLastPara="1" rIns="68575" wrap="square" tIns="34275">
            <a:normAutofit/>
          </a:bodyPr>
          <a:lstStyle/>
          <a:p>
            <a:pPr indent="-254000" lvl="0" marL="342900" rtl="0" algn="l">
              <a:lnSpc>
                <a:spcPct val="115000"/>
              </a:lnSpc>
              <a:spcBef>
                <a:spcPts val="0"/>
              </a:spcBef>
              <a:spcAft>
                <a:spcPts val="0"/>
              </a:spcAft>
              <a:buSzPts val="1400"/>
              <a:buChar char="●"/>
            </a:pPr>
            <a:r>
              <a:rPr lang="en"/>
              <a:t>We might need to perform some operations on your reactive values BEFORE you render the output.</a:t>
            </a:r>
            <a:endParaRPr/>
          </a:p>
          <a:p>
            <a:pPr indent="-254000" lvl="1" marL="685800" rtl="0" algn="l">
              <a:lnSpc>
                <a:spcPct val="115000"/>
              </a:lnSpc>
              <a:spcBef>
                <a:spcPts val="800"/>
              </a:spcBef>
              <a:spcAft>
                <a:spcPts val="0"/>
              </a:spcAft>
              <a:buSzPts val="1400"/>
              <a:buChar char="○"/>
            </a:pPr>
            <a:r>
              <a:rPr lang="en"/>
              <a:t>You do not want to update an expression in two places.</a:t>
            </a:r>
            <a:endParaRPr/>
          </a:p>
          <a:p>
            <a:pPr indent="-254000" lvl="1" marL="685800" rtl="0" algn="l">
              <a:lnSpc>
                <a:spcPct val="115000"/>
              </a:lnSpc>
              <a:spcBef>
                <a:spcPts val="800"/>
              </a:spcBef>
              <a:spcAft>
                <a:spcPts val="0"/>
              </a:spcAft>
              <a:buSzPts val="1400"/>
              <a:buChar char="○"/>
            </a:pPr>
            <a:r>
              <a:rPr lang="en"/>
              <a:t>you want to run a function using inputs and need the result to be reactive.</a:t>
            </a:r>
            <a:endParaRPr/>
          </a:p>
          <a:p>
            <a:pPr indent="-254000" lvl="0" marL="342900" rtl="0" algn="l">
              <a:lnSpc>
                <a:spcPct val="115000"/>
              </a:lnSpc>
              <a:spcBef>
                <a:spcPts val="800"/>
              </a:spcBef>
              <a:spcAft>
                <a:spcPts val="0"/>
              </a:spcAft>
              <a:buSzPts val="1400"/>
              <a:buChar char="●"/>
            </a:pPr>
            <a:r>
              <a:rPr lang="en"/>
              <a:t>The </a:t>
            </a:r>
            <a:r>
              <a:rPr b="1" lang="en">
                <a:solidFill>
                  <a:srgbClr val="00FF00"/>
                </a:solidFill>
              </a:rPr>
              <a:t>reactive({}) </a:t>
            </a:r>
            <a:r>
              <a:rPr lang="en"/>
              <a:t>function allows you to operate on reactive values to create a reactive expression that behaves a little like a data frame or tibble.</a:t>
            </a:r>
            <a:endParaRPr/>
          </a:p>
          <a:p>
            <a:pPr indent="-254000" lvl="0" marL="342900" rtl="0" algn="l">
              <a:lnSpc>
                <a:spcPct val="115000"/>
              </a:lnSpc>
              <a:spcBef>
                <a:spcPts val="800"/>
              </a:spcBef>
              <a:spcAft>
                <a:spcPts val="0"/>
              </a:spcAft>
              <a:buSzPts val="1400"/>
              <a:buChar char="●"/>
            </a:pPr>
            <a:r>
              <a:rPr lang="en"/>
              <a:t>We can then call on this reactive object within other reactive functions. </a:t>
            </a:r>
            <a:endParaRPr/>
          </a:p>
          <a:p>
            <a:pPr indent="0" lvl="0" marL="0" rtl="0" algn="l">
              <a:spcBef>
                <a:spcPts val="800"/>
              </a:spcBef>
              <a:spcAft>
                <a:spcPts val="1200"/>
              </a:spcAft>
              <a:buNone/>
            </a:pPr>
            <a:r>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13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3300"/>
              <a:buFont typeface="Calibri"/>
              <a:buNone/>
            </a:pPr>
            <a:r>
              <a:rPr lang="en"/>
              <a:t>Using </a:t>
            </a:r>
            <a:r>
              <a:rPr lang="en">
                <a:solidFill>
                  <a:srgbClr val="00FF00"/>
                </a:solidFill>
              </a:rPr>
              <a:t>reactive()</a:t>
            </a:r>
            <a:r>
              <a:rPr lang="en"/>
              <a:t> </a:t>
            </a:r>
            <a:endParaRPr/>
          </a:p>
        </p:txBody>
      </p:sp>
      <p:sp>
        <p:nvSpPr>
          <p:cNvPr id="877" name="Google Shape;877;p133"/>
          <p:cNvSpPr txBox="1"/>
          <p:nvPr>
            <p:ph idx="1" type="body"/>
          </p:nvPr>
        </p:nvSpPr>
        <p:spPr>
          <a:xfrm>
            <a:off x="628650" y="1268016"/>
            <a:ext cx="3886200" cy="33648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800"/>
              </a:spcBef>
              <a:spcAft>
                <a:spcPts val="1200"/>
              </a:spcAft>
              <a:buClr>
                <a:schemeClr val="dk1"/>
              </a:buClr>
              <a:buSzPts val="1100"/>
              <a:buNone/>
            </a:pPr>
            <a:r>
              <a:t/>
            </a:r>
            <a:endParaRPr/>
          </a:p>
        </p:txBody>
      </p:sp>
      <p:pic>
        <p:nvPicPr>
          <p:cNvPr id="878" name="Google Shape;878;p133"/>
          <p:cNvPicPr preferRelativeResize="0"/>
          <p:nvPr/>
        </p:nvPicPr>
        <p:blipFill>
          <a:blip r:embed="rId3">
            <a:alphaModFix/>
          </a:blip>
          <a:stretch>
            <a:fillRect/>
          </a:stretch>
        </p:blipFill>
        <p:spPr>
          <a:xfrm>
            <a:off x="494644" y="1207275"/>
            <a:ext cx="4020206" cy="3486150"/>
          </a:xfrm>
          <a:prstGeom prst="rect">
            <a:avLst/>
          </a:prstGeom>
          <a:noFill/>
          <a:ln>
            <a:noFill/>
          </a:ln>
        </p:spPr>
      </p:pic>
      <p:pic>
        <p:nvPicPr>
          <p:cNvPr id="879" name="Google Shape;879;p133"/>
          <p:cNvPicPr preferRelativeResize="0"/>
          <p:nvPr/>
        </p:nvPicPr>
        <p:blipFill>
          <a:blip r:embed="rId4">
            <a:alphaModFix/>
          </a:blip>
          <a:stretch>
            <a:fillRect/>
          </a:stretch>
        </p:blipFill>
        <p:spPr>
          <a:xfrm>
            <a:off x="4810888" y="1056103"/>
            <a:ext cx="3936492" cy="3842124"/>
          </a:xfrm>
          <a:prstGeom prst="rect">
            <a:avLst/>
          </a:prstGeom>
          <a:noFill/>
          <a:ln>
            <a:noFill/>
          </a:ln>
        </p:spPr>
      </p:pic>
      <p:cxnSp>
        <p:nvCxnSpPr>
          <p:cNvPr id="880" name="Google Shape;880;p133"/>
          <p:cNvCxnSpPr/>
          <p:nvPr/>
        </p:nvCxnSpPr>
        <p:spPr>
          <a:xfrm>
            <a:off x="3211913" y="4270219"/>
            <a:ext cx="1724400" cy="399600"/>
          </a:xfrm>
          <a:prstGeom prst="straightConnector1">
            <a:avLst/>
          </a:prstGeom>
          <a:noFill/>
          <a:ln cap="flat" cmpd="sng" w="38100">
            <a:solidFill>
              <a:srgbClr val="FF2600"/>
            </a:solidFill>
            <a:prstDash val="solid"/>
            <a:round/>
            <a:headEnd len="med" w="med" type="none"/>
            <a:tailEnd len="med" w="med" type="triangle"/>
          </a:ln>
        </p:spPr>
      </p:cxnSp>
      <p:cxnSp>
        <p:nvCxnSpPr>
          <p:cNvPr id="881" name="Google Shape;881;p133"/>
          <p:cNvCxnSpPr/>
          <p:nvPr/>
        </p:nvCxnSpPr>
        <p:spPr>
          <a:xfrm flipH="1" rot="10800000">
            <a:off x="2960288" y="3278531"/>
            <a:ext cx="1924200" cy="66600"/>
          </a:xfrm>
          <a:prstGeom prst="straightConnector1">
            <a:avLst/>
          </a:prstGeom>
          <a:noFill/>
          <a:ln cap="flat" cmpd="sng" w="38100">
            <a:solidFill>
              <a:srgbClr val="FF2600"/>
            </a:solidFill>
            <a:prstDash val="solid"/>
            <a:round/>
            <a:headEnd len="med" w="med" type="none"/>
            <a:tailEnd len="med" w="med" type="triangle"/>
          </a:ln>
        </p:spPr>
      </p:cxn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134"/>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3300"/>
              <a:buFont typeface="Calibri"/>
              <a:buNone/>
            </a:pPr>
            <a:r>
              <a:rPr lang="en"/>
              <a:t>Using </a:t>
            </a:r>
            <a:r>
              <a:rPr lang="en">
                <a:solidFill>
                  <a:srgbClr val="00FF00"/>
                </a:solidFill>
              </a:rPr>
              <a:t>reactive()</a:t>
            </a:r>
            <a:r>
              <a:rPr lang="en"/>
              <a:t> </a:t>
            </a:r>
            <a:endParaRPr/>
          </a:p>
        </p:txBody>
      </p:sp>
      <p:sp>
        <p:nvSpPr>
          <p:cNvPr id="888" name="Google Shape;888;p134"/>
          <p:cNvSpPr txBox="1"/>
          <p:nvPr>
            <p:ph idx="1" type="body"/>
          </p:nvPr>
        </p:nvSpPr>
        <p:spPr>
          <a:xfrm>
            <a:off x="628650" y="1369219"/>
            <a:ext cx="3886200" cy="3263400"/>
          </a:xfrm>
          <a:prstGeom prst="rect">
            <a:avLst/>
          </a:prstGeom>
        </p:spPr>
        <p:txBody>
          <a:bodyPr anchorCtr="0" anchor="t" bIns="34275" lIns="68575" spcFirstLastPara="1" rIns="68575" wrap="square" tIns="34275">
            <a:normAutofit/>
          </a:bodyPr>
          <a:lstStyle/>
          <a:p>
            <a:pPr indent="-254000" lvl="0" marL="342900" rtl="0" algn="l">
              <a:lnSpc>
                <a:spcPct val="115000"/>
              </a:lnSpc>
              <a:spcBef>
                <a:spcPts val="800"/>
              </a:spcBef>
              <a:spcAft>
                <a:spcPts val="0"/>
              </a:spcAft>
              <a:buSzPts val="1400"/>
              <a:buChar char="●"/>
            </a:pPr>
            <a:r>
              <a:rPr lang="en"/>
              <a:t>The app is it is now is generating two sets of random numbers.</a:t>
            </a:r>
            <a:endParaRPr/>
          </a:p>
          <a:p>
            <a:pPr indent="-254000" lvl="0" marL="342900" rtl="0" algn="l">
              <a:lnSpc>
                <a:spcPct val="115000"/>
              </a:lnSpc>
              <a:spcBef>
                <a:spcPts val="0"/>
              </a:spcBef>
              <a:spcAft>
                <a:spcPts val="0"/>
              </a:spcAft>
              <a:buSzPts val="1400"/>
              <a:buChar char="●"/>
            </a:pPr>
            <a:r>
              <a:rPr lang="en"/>
              <a:t>What we would like to do is generate one set of numbers and use this set in both render*() functions</a:t>
            </a:r>
            <a:endParaRPr/>
          </a:p>
          <a:p>
            <a:pPr indent="-254000" lvl="0" marL="342900" rtl="0" algn="l">
              <a:lnSpc>
                <a:spcPct val="115000"/>
              </a:lnSpc>
              <a:spcBef>
                <a:spcPts val="0"/>
              </a:spcBef>
              <a:spcAft>
                <a:spcPts val="0"/>
              </a:spcAft>
              <a:buSzPts val="1400"/>
              <a:buChar char="●"/>
            </a:pPr>
            <a:r>
              <a:rPr lang="en"/>
              <a:t>We need to build an in between step that contains our reactive values</a:t>
            </a:r>
            <a:endParaRPr/>
          </a:p>
        </p:txBody>
      </p:sp>
      <p:pic>
        <p:nvPicPr>
          <p:cNvPr id="889" name="Google Shape;889;p134"/>
          <p:cNvPicPr preferRelativeResize="0"/>
          <p:nvPr/>
        </p:nvPicPr>
        <p:blipFill>
          <a:blip r:embed="rId3">
            <a:alphaModFix/>
          </a:blip>
          <a:stretch>
            <a:fillRect/>
          </a:stretch>
        </p:blipFill>
        <p:spPr>
          <a:xfrm>
            <a:off x="4680953" y="1494956"/>
            <a:ext cx="4018427" cy="2716068"/>
          </a:xfrm>
          <a:prstGeom prst="rect">
            <a:avLst/>
          </a:prstGeom>
          <a:noFill/>
          <a:ln>
            <a:noFill/>
          </a:ln>
        </p:spPr>
      </p:pic>
      <p:sp>
        <p:nvSpPr>
          <p:cNvPr id="890" name="Google Shape;890;p134"/>
          <p:cNvSpPr/>
          <p:nvPr/>
        </p:nvSpPr>
        <p:spPr>
          <a:xfrm>
            <a:off x="6157406" y="2242425"/>
            <a:ext cx="495900" cy="229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35"/>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Building reactive expressions in your code</a:t>
            </a:r>
            <a:endParaRPr/>
          </a:p>
        </p:txBody>
      </p:sp>
      <p:sp>
        <p:nvSpPr>
          <p:cNvPr id="897" name="Google Shape;897;p135"/>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ctr">
              <a:lnSpc>
                <a:spcPct val="115000"/>
              </a:lnSpc>
              <a:spcBef>
                <a:spcPts val="0"/>
              </a:spcBef>
              <a:spcAft>
                <a:spcPts val="0"/>
              </a:spcAft>
              <a:buNone/>
            </a:pPr>
            <a:r>
              <a:rPr lang="en" sz="2000"/>
              <a:t>data &lt; - reactive( { rnorm(input$N, 50, 10})</a:t>
            </a:r>
            <a:endParaRPr sz="2000"/>
          </a:p>
        </p:txBody>
      </p:sp>
      <p:sp>
        <p:nvSpPr>
          <p:cNvPr id="898" name="Google Shape;898;p135"/>
          <p:cNvSpPr/>
          <p:nvPr/>
        </p:nvSpPr>
        <p:spPr>
          <a:xfrm>
            <a:off x="665138" y="2390025"/>
            <a:ext cx="2330400" cy="1854000"/>
          </a:xfrm>
          <a:prstGeom prst="wedgeRectCallout">
            <a:avLst>
              <a:gd fmla="val 119059" name="adj1"/>
              <a:gd fmla="val -88537" name="adj2"/>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700"/>
              <a:t>The code block here contains reactive values and will respond when a reactive value is invalidated.</a:t>
            </a:r>
            <a:endParaRPr sz="1700"/>
          </a:p>
        </p:txBody>
      </p:sp>
      <p:sp>
        <p:nvSpPr>
          <p:cNvPr id="899" name="Google Shape;899;p135"/>
          <p:cNvSpPr/>
          <p:nvPr/>
        </p:nvSpPr>
        <p:spPr>
          <a:xfrm>
            <a:off x="5315175" y="2390025"/>
            <a:ext cx="2330400" cy="1854000"/>
          </a:xfrm>
          <a:prstGeom prst="wedgeRectCallout">
            <a:avLst>
              <a:gd fmla="val -46617" name="adj1"/>
              <a:gd fmla="val -85332" name="adj2"/>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700"/>
              <a:t>the code between the curly brackets will be used to regenerate the expression with each update. </a:t>
            </a:r>
            <a:endParaRPr sz="170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13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Using </a:t>
            </a:r>
            <a:r>
              <a:rPr lang="en">
                <a:solidFill>
                  <a:srgbClr val="00FF00"/>
                </a:solidFill>
              </a:rPr>
              <a:t>reactive()</a:t>
            </a:r>
            <a:r>
              <a:rPr lang="en"/>
              <a:t> </a:t>
            </a:r>
            <a:endParaRPr/>
          </a:p>
        </p:txBody>
      </p:sp>
      <p:sp>
        <p:nvSpPr>
          <p:cNvPr id="906" name="Google Shape;906;p136"/>
          <p:cNvSpPr txBox="1"/>
          <p:nvPr>
            <p:ph idx="1" type="body"/>
          </p:nvPr>
        </p:nvSpPr>
        <p:spPr>
          <a:xfrm>
            <a:off x="628650" y="1268016"/>
            <a:ext cx="3886200" cy="3364800"/>
          </a:xfrm>
          <a:prstGeom prst="rect">
            <a:avLst/>
          </a:prstGeom>
          <a:noFill/>
          <a:ln cap="flat" cmpd="sng" w="9525">
            <a:solidFill>
              <a:srgbClr val="000000"/>
            </a:solidFill>
            <a:prstDash val="solid"/>
            <a:round/>
            <a:headEnd len="sm" w="sm" type="none"/>
            <a:tailEnd len="sm" w="sm" type="none"/>
          </a:ln>
        </p:spPr>
        <p:txBody>
          <a:bodyPr anchorCtr="0" anchor="t" bIns="34275" lIns="68575" spcFirstLastPara="1" rIns="68575" wrap="square" tIns="34275">
            <a:normAutofit/>
          </a:bodyPr>
          <a:lstStyle/>
          <a:p>
            <a:pPr indent="0" lvl="0" marL="0" rtl="0" algn="l">
              <a:lnSpc>
                <a:spcPct val="90000"/>
              </a:lnSpc>
              <a:spcBef>
                <a:spcPts val="800"/>
              </a:spcBef>
              <a:spcAft>
                <a:spcPts val="1200"/>
              </a:spcAft>
              <a:buClr>
                <a:schemeClr val="dk1"/>
              </a:buClr>
              <a:buSzPts val="1100"/>
              <a:buNone/>
            </a:pPr>
            <a:r>
              <a:t/>
            </a:r>
            <a:endParaRPr/>
          </a:p>
        </p:txBody>
      </p:sp>
      <p:pic>
        <p:nvPicPr>
          <p:cNvPr id="907" name="Google Shape;907;p136"/>
          <p:cNvPicPr preferRelativeResize="0"/>
          <p:nvPr/>
        </p:nvPicPr>
        <p:blipFill>
          <a:blip r:embed="rId3">
            <a:alphaModFix/>
          </a:blip>
          <a:stretch>
            <a:fillRect/>
          </a:stretch>
        </p:blipFill>
        <p:spPr>
          <a:xfrm>
            <a:off x="4743450" y="1153716"/>
            <a:ext cx="3978876" cy="3646884"/>
          </a:xfrm>
          <a:prstGeom prst="rect">
            <a:avLst/>
          </a:prstGeom>
          <a:noFill/>
          <a:ln>
            <a:noFill/>
          </a:ln>
        </p:spPr>
      </p:pic>
      <p:pic>
        <p:nvPicPr>
          <p:cNvPr id="908" name="Google Shape;908;p136"/>
          <p:cNvPicPr preferRelativeResize="0"/>
          <p:nvPr/>
        </p:nvPicPr>
        <p:blipFill>
          <a:blip r:embed="rId4">
            <a:alphaModFix/>
          </a:blip>
          <a:stretch>
            <a:fillRect/>
          </a:stretch>
        </p:blipFill>
        <p:spPr>
          <a:xfrm>
            <a:off x="405170" y="1786164"/>
            <a:ext cx="4109681" cy="2491444"/>
          </a:xfrm>
          <a:prstGeom prst="rect">
            <a:avLst/>
          </a:prstGeom>
          <a:noFill/>
          <a:ln>
            <a:noFill/>
          </a:ln>
        </p:spPr>
      </p:pic>
      <p:sp>
        <p:nvSpPr>
          <p:cNvPr id="909" name="Google Shape;909;p136"/>
          <p:cNvSpPr/>
          <p:nvPr/>
        </p:nvSpPr>
        <p:spPr>
          <a:xfrm>
            <a:off x="421838" y="2101800"/>
            <a:ext cx="4033500" cy="362700"/>
          </a:xfrm>
          <a:prstGeom prst="rect">
            <a:avLst/>
          </a:prstGeom>
          <a:noFill/>
          <a:ln cap="flat" cmpd="sng" w="38100">
            <a:solidFill>
              <a:srgbClr val="FF26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910" name="Google Shape;910;p136"/>
          <p:cNvCxnSpPr>
            <a:stCxn id="909" idx="3"/>
          </p:cNvCxnSpPr>
          <p:nvPr/>
        </p:nvCxnSpPr>
        <p:spPr>
          <a:xfrm flipH="1">
            <a:off x="1939238" y="2283150"/>
            <a:ext cx="2516100" cy="507000"/>
          </a:xfrm>
          <a:prstGeom prst="curvedConnector3">
            <a:avLst>
              <a:gd fmla="val -7098" name="adj1"/>
            </a:avLst>
          </a:prstGeom>
          <a:noFill/>
          <a:ln cap="flat" cmpd="sng" w="9525">
            <a:solidFill>
              <a:schemeClr val="dk2"/>
            </a:solidFill>
            <a:prstDash val="solid"/>
            <a:round/>
            <a:headEnd len="med" w="med" type="none"/>
            <a:tailEnd len="med" w="med" type="none"/>
          </a:ln>
        </p:spPr>
      </p:cxnSp>
      <p:cxnSp>
        <p:nvCxnSpPr>
          <p:cNvPr id="911" name="Google Shape;911;p136"/>
          <p:cNvCxnSpPr/>
          <p:nvPr/>
        </p:nvCxnSpPr>
        <p:spPr>
          <a:xfrm>
            <a:off x="852431" y="2312663"/>
            <a:ext cx="576000" cy="368700"/>
          </a:xfrm>
          <a:prstGeom prst="curvedConnector3">
            <a:avLst>
              <a:gd fmla="val 50000" name="adj1"/>
            </a:avLst>
          </a:prstGeom>
          <a:noFill/>
          <a:ln cap="flat" cmpd="sng" w="19050">
            <a:solidFill>
              <a:schemeClr val="dk1"/>
            </a:solidFill>
            <a:prstDash val="solid"/>
            <a:round/>
            <a:headEnd len="med" w="med" type="none"/>
            <a:tailEnd len="med" w="med" type="stealth"/>
          </a:ln>
        </p:spPr>
      </p:cxnSp>
      <p:cxnSp>
        <p:nvCxnSpPr>
          <p:cNvPr id="912" name="Google Shape;912;p136"/>
          <p:cNvCxnSpPr/>
          <p:nvPr/>
        </p:nvCxnSpPr>
        <p:spPr>
          <a:xfrm flipH="1" rot="-5400000">
            <a:off x="706725" y="2482969"/>
            <a:ext cx="1347000" cy="1073100"/>
          </a:xfrm>
          <a:prstGeom prst="curvedConnector3">
            <a:avLst>
              <a:gd fmla="val 50000" name="adj1"/>
            </a:avLst>
          </a:prstGeom>
          <a:noFill/>
          <a:ln cap="flat" cmpd="sng" w="19050">
            <a:solidFill>
              <a:schemeClr val="dk1"/>
            </a:solidFill>
            <a:prstDash val="solid"/>
            <a:round/>
            <a:headEnd len="med" w="med" type="none"/>
            <a:tailEnd len="med" w="med" type="stealth"/>
          </a:ln>
        </p:spPr>
      </p:cxnSp>
      <p:cxnSp>
        <p:nvCxnSpPr>
          <p:cNvPr id="913" name="Google Shape;913;p136"/>
          <p:cNvCxnSpPr/>
          <p:nvPr/>
        </p:nvCxnSpPr>
        <p:spPr>
          <a:xfrm>
            <a:off x="3086100" y="2612456"/>
            <a:ext cx="1924200" cy="392100"/>
          </a:xfrm>
          <a:prstGeom prst="straightConnector1">
            <a:avLst/>
          </a:prstGeom>
          <a:noFill/>
          <a:ln cap="flat" cmpd="sng" w="28575">
            <a:solidFill>
              <a:srgbClr val="FF2600"/>
            </a:solidFill>
            <a:prstDash val="solid"/>
            <a:round/>
            <a:headEnd len="med" w="med" type="none"/>
            <a:tailEnd len="med" w="med" type="triangle"/>
          </a:ln>
        </p:spPr>
      </p:cxnSp>
      <p:cxnSp>
        <p:nvCxnSpPr>
          <p:cNvPr id="914" name="Google Shape;914;p136"/>
          <p:cNvCxnSpPr/>
          <p:nvPr/>
        </p:nvCxnSpPr>
        <p:spPr>
          <a:xfrm>
            <a:off x="3503831" y="3651844"/>
            <a:ext cx="1499100" cy="995700"/>
          </a:xfrm>
          <a:prstGeom prst="straightConnector1">
            <a:avLst/>
          </a:prstGeom>
          <a:noFill/>
          <a:ln cap="flat" cmpd="sng" w="28575">
            <a:solidFill>
              <a:srgbClr val="FF2600"/>
            </a:solidFill>
            <a:prstDash val="solid"/>
            <a:round/>
            <a:headEnd len="med" w="med" type="none"/>
            <a:tailEnd len="med" w="med" type="triangle"/>
          </a:ln>
        </p:spPr>
      </p:cxn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37"/>
          <p:cNvSpPr txBox="1"/>
          <p:nvPr>
            <p:ph type="title"/>
          </p:nvPr>
        </p:nvSpPr>
        <p:spPr>
          <a:xfrm>
            <a:off x="629841"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Side-by-side code</a:t>
            </a:r>
            <a:endParaRPr/>
          </a:p>
          <a:p>
            <a:pPr indent="0" lvl="0" marL="0" rtl="0" algn="l">
              <a:spcBef>
                <a:spcPts val="0"/>
              </a:spcBef>
              <a:spcAft>
                <a:spcPts val="0"/>
              </a:spcAft>
              <a:buNone/>
            </a:pPr>
            <a:r>
              <a:t/>
            </a:r>
            <a:endParaRPr/>
          </a:p>
        </p:txBody>
      </p:sp>
      <p:sp>
        <p:nvSpPr>
          <p:cNvPr id="921" name="Google Shape;921;p137"/>
          <p:cNvSpPr txBox="1"/>
          <p:nvPr>
            <p:ph idx="1" type="body"/>
          </p:nvPr>
        </p:nvSpPr>
        <p:spPr>
          <a:xfrm>
            <a:off x="629841" y="1260872"/>
            <a:ext cx="3868500" cy="618000"/>
          </a:xfrm>
          <a:prstGeom prst="rect">
            <a:avLst/>
          </a:prstGeom>
        </p:spPr>
        <p:txBody>
          <a:bodyPr anchorCtr="0" anchor="b" bIns="34275" lIns="68575" spcFirstLastPara="1" rIns="68575" wrap="square" tIns="34275">
            <a:normAutofit/>
          </a:bodyPr>
          <a:lstStyle/>
          <a:p>
            <a:pPr indent="0" lvl="0" marL="0" rtl="0" algn="l">
              <a:spcBef>
                <a:spcPts val="800"/>
              </a:spcBef>
              <a:spcAft>
                <a:spcPts val="1200"/>
              </a:spcAft>
              <a:buNone/>
            </a:pPr>
            <a:r>
              <a:rPr lang="en"/>
              <a:t>Before</a:t>
            </a:r>
            <a:endParaRPr/>
          </a:p>
        </p:txBody>
      </p:sp>
      <p:pic>
        <p:nvPicPr>
          <p:cNvPr id="922" name="Google Shape;922;p137"/>
          <p:cNvPicPr preferRelativeResize="0"/>
          <p:nvPr/>
        </p:nvPicPr>
        <p:blipFill>
          <a:blip r:embed="rId3">
            <a:alphaModFix/>
          </a:blip>
          <a:stretch>
            <a:fillRect/>
          </a:stretch>
        </p:blipFill>
        <p:spPr>
          <a:xfrm>
            <a:off x="4629151" y="2040948"/>
            <a:ext cx="4109681" cy="2491444"/>
          </a:xfrm>
          <a:prstGeom prst="rect">
            <a:avLst/>
          </a:prstGeom>
          <a:noFill/>
          <a:ln>
            <a:noFill/>
          </a:ln>
        </p:spPr>
      </p:pic>
      <p:sp>
        <p:nvSpPr>
          <p:cNvPr id="923" name="Google Shape;923;p137"/>
          <p:cNvSpPr txBox="1"/>
          <p:nvPr>
            <p:ph idx="3" type="body"/>
          </p:nvPr>
        </p:nvSpPr>
        <p:spPr>
          <a:xfrm>
            <a:off x="4629150" y="1260872"/>
            <a:ext cx="3887400" cy="618000"/>
          </a:xfrm>
          <a:prstGeom prst="rect">
            <a:avLst/>
          </a:prstGeom>
        </p:spPr>
        <p:txBody>
          <a:bodyPr anchorCtr="0" anchor="b" bIns="34275" lIns="68575" spcFirstLastPara="1" rIns="68575" wrap="square" tIns="34275">
            <a:normAutofit/>
          </a:bodyPr>
          <a:lstStyle/>
          <a:p>
            <a:pPr indent="0" lvl="0" marL="0" rtl="0" algn="l">
              <a:spcBef>
                <a:spcPts val="800"/>
              </a:spcBef>
              <a:spcAft>
                <a:spcPts val="1200"/>
              </a:spcAft>
              <a:buNone/>
            </a:pPr>
            <a:r>
              <a:rPr lang="en"/>
              <a:t>After</a:t>
            </a:r>
            <a:endParaRPr/>
          </a:p>
        </p:txBody>
      </p:sp>
      <p:pic>
        <p:nvPicPr>
          <p:cNvPr id="924" name="Google Shape;924;p137"/>
          <p:cNvPicPr preferRelativeResize="0"/>
          <p:nvPr/>
        </p:nvPicPr>
        <p:blipFill rotWithShape="1">
          <a:blip r:embed="rId4">
            <a:alphaModFix/>
          </a:blip>
          <a:srcRect b="0" l="0" r="0" t="45391"/>
          <a:stretch/>
        </p:blipFill>
        <p:spPr>
          <a:xfrm>
            <a:off x="478069" y="2395650"/>
            <a:ext cx="4020206" cy="1903781"/>
          </a:xfrm>
          <a:prstGeom prst="rect">
            <a:avLst/>
          </a:prstGeom>
          <a:noFill/>
          <a:ln>
            <a:noFill/>
          </a:ln>
        </p:spPr>
      </p:pic>
      <p:cxnSp>
        <p:nvCxnSpPr>
          <p:cNvPr id="925" name="Google Shape;925;p137"/>
          <p:cNvCxnSpPr/>
          <p:nvPr/>
        </p:nvCxnSpPr>
        <p:spPr>
          <a:xfrm flipH="1" rot="10800000">
            <a:off x="2819025" y="2559131"/>
            <a:ext cx="3547200" cy="373200"/>
          </a:xfrm>
          <a:prstGeom prst="straightConnector1">
            <a:avLst/>
          </a:prstGeom>
          <a:noFill/>
          <a:ln cap="flat" cmpd="sng" w="28575">
            <a:solidFill>
              <a:srgbClr val="FF2600"/>
            </a:solidFill>
            <a:prstDash val="solid"/>
            <a:round/>
            <a:headEnd len="med" w="med" type="none"/>
            <a:tailEnd len="med" w="med" type="triangle"/>
          </a:ln>
        </p:spPr>
      </p:cxnSp>
      <p:cxnSp>
        <p:nvCxnSpPr>
          <p:cNvPr id="926" name="Google Shape;926;p137"/>
          <p:cNvCxnSpPr/>
          <p:nvPr/>
        </p:nvCxnSpPr>
        <p:spPr>
          <a:xfrm flipH="1" rot="10800000">
            <a:off x="3044344" y="2559225"/>
            <a:ext cx="3255900" cy="1248600"/>
          </a:xfrm>
          <a:prstGeom prst="straightConnector1">
            <a:avLst/>
          </a:prstGeom>
          <a:noFill/>
          <a:ln cap="flat" cmpd="sng" w="28575">
            <a:solidFill>
              <a:srgbClr val="FF2600"/>
            </a:solidFill>
            <a:prstDash val="solid"/>
            <a:round/>
            <a:headEnd len="med" w="med" type="none"/>
            <a:tailEnd len="med" w="med" type="triangle"/>
          </a:ln>
        </p:spPr>
      </p:cxnSp>
      <p:sp>
        <p:nvSpPr>
          <p:cNvPr id="927" name="Google Shape;927;p137"/>
          <p:cNvSpPr/>
          <p:nvPr/>
        </p:nvSpPr>
        <p:spPr>
          <a:xfrm>
            <a:off x="4788094" y="2417344"/>
            <a:ext cx="476400" cy="225300"/>
          </a:xfrm>
          <a:prstGeom prst="rect">
            <a:avLst/>
          </a:prstGeom>
          <a:noFill/>
          <a:ln cap="flat" cmpd="sng" w="19050">
            <a:solidFill>
              <a:srgbClr val="00FF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28" name="Google Shape;928;p137"/>
          <p:cNvSpPr/>
          <p:nvPr/>
        </p:nvSpPr>
        <p:spPr>
          <a:xfrm>
            <a:off x="5559019" y="2932331"/>
            <a:ext cx="575400" cy="225300"/>
          </a:xfrm>
          <a:prstGeom prst="rect">
            <a:avLst/>
          </a:prstGeom>
          <a:noFill/>
          <a:ln cap="flat" cmpd="sng" w="19050">
            <a:solidFill>
              <a:srgbClr val="00FF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29" name="Google Shape;929;p137"/>
          <p:cNvSpPr/>
          <p:nvPr/>
        </p:nvSpPr>
        <p:spPr>
          <a:xfrm>
            <a:off x="5790825" y="3928556"/>
            <a:ext cx="575400" cy="225300"/>
          </a:xfrm>
          <a:prstGeom prst="rect">
            <a:avLst/>
          </a:prstGeom>
          <a:noFill/>
          <a:ln cap="flat" cmpd="sng" w="19050">
            <a:solidFill>
              <a:srgbClr val="00FF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5"/>
                                        </p:tgtEl>
                                        <p:attrNameLst>
                                          <p:attrName>style.visibility</p:attrName>
                                        </p:attrNameLst>
                                      </p:cBhvr>
                                      <p:to>
                                        <p:strVal val="visible"/>
                                      </p:to>
                                    </p:set>
                                    <p:animEffect filter="fade" transition="in">
                                      <p:cBhvr>
                                        <p:cTn dur="1000"/>
                                        <p:tgtEl>
                                          <p:spTgt spid="925"/>
                                        </p:tgtEl>
                                      </p:cBhvr>
                                    </p:animEffect>
                                  </p:childTnLst>
                                </p:cTn>
                              </p:par>
                              <p:par>
                                <p:cTn fill="hold" nodeType="withEffect" presetClass="entr" presetID="10" presetSubtype="0">
                                  <p:stCondLst>
                                    <p:cond delay="0"/>
                                  </p:stCondLst>
                                  <p:childTnLst>
                                    <p:set>
                                      <p:cBhvr>
                                        <p:cTn dur="1" fill="hold">
                                          <p:stCondLst>
                                            <p:cond delay="0"/>
                                          </p:stCondLst>
                                        </p:cTn>
                                        <p:tgtEl>
                                          <p:spTgt spid="926"/>
                                        </p:tgtEl>
                                        <p:attrNameLst>
                                          <p:attrName>style.visibility</p:attrName>
                                        </p:attrNameLst>
                                      </p:cBhvr>
                                      <p:to>
                                        <p:strVal val="visible"/>
                                      </p:to>
                                    </p:set>
                                    <p:animEffect filter="fade" transition="in">
                                      <p:cBhvr>
                                        <p:cTn dur="1000"/>
                                        <p:tgtEl>
                                          <p:spTgt spid="9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7"/>
                                        </p:tgtEl>
                                        <p:attrNameLst>
                                          <p:attrName>style.visibility</p:attrName>
                                        </p:attrNameLst>
                                      </p:cBhvr>
                                      <p:to>
                                        <p:strVal val="visible"/>
                                      </p:to>
                                    </p:set>
                                    <p:animEffect filter="fade" transition="in">
                                      <p:cBhvr>
                                        <p:cTn dur="1000"/>
                                        <p:tgtEl>
                                          <p:spTgt spid="927"/>
                                        </p:tgtEl>
                                      </p:cBhvr>
                                    </p:animEffect>
                                  </p:childTnLst>
                                </p:cTn>
                              </p:par>
                              <p:par>
                                <p:cTn fill="hold" nodeType="withEffect" presetClass="entr" presetID="10" presetSubtype="0">
                                  <p:stCondLst>
                                    <p:cond delay="0"/>
                                  </p:stCondLst>
                                  <p:childTnLst>
                                    <p:set>
                                      <p:cBhvr>
                                        <p:cTn dur="1" fill="hold">
                                          <p:stCondLst>
                                            <p:cond delay="0"/>
                                          </p:stCondLst>
                                        </p:cTn>
                                        <p:tgtEl>
                                          <p:spTgt spid="928"/>
                                        </p:tgtEl>
                                        <p:attrNameLst>
                                          <p:attrName>style.visibility</p:attrName>
                                        </p:attrNameLst>
                                      </p:cBhvr>
                                      <p:to>
                                        <p:strVal val="visible"/>
                                      </p:to>
                                    </p:set>
                                    <p:animEffect filter="fade" transition="in">
                                      <p:cBhvr>
                                        <p:cTn dur="1000"/>
                                        <p:tgtEl>
                                          <p:spTgt spid="928"/>
                                        </p:tgtEl>
                                      </p:cBhvr>
                                    </p:animEffect>
                                  </p:childTnLst>
                                </p:cTn>
                              </p:par>
                              <p:par>
                                <p:cTn fill="hold" nodeType="withEffect" presetClass="entr" presetID="10" presetSubtype="0">
                                  <p:stCondLst>
                                    <p:cond delay="0"/>
                                  </p:stCondLst>
                                  <p:childTnLst>
                                    <p:set>
                                      <p:cBhvr>
                                        <p:cTn dur="1" fill="hold">
                                          <p:stCondLst>
                                            <p:cond delay="0"/>
                                          </p:stCondLst>
                                        </p:cTn>
                                        <p:tgtEl>
                                          <p:spTgt spid="929"/>
                                        </p:tgtEl>
                                        <p:attrNameLst>
                                          <p:attrName>style.visibility</p:attrName>
                                        </p:attrNameLst>
                                      </p:cBhvr>
                                      <p:to>
                                        <p:strVal val="visible"/>
                                      </p:to>
                                    </p:set>
                                    <p:animEffect filter="fade" transition="in">
                                      <p:cBhvr>
                                        <p:cTn dur="1000"/>
                                        <p:tgtEl>
                                          <p:spTgt spid="929"/>
                                        </p:tgtEl>
                                      </p:cBhvr>
                                    </p:animEffect>
                                  </p:childTnLst>
                                </p:cTn>
                              </p:par>
                              <p:par>
                                <p:cTn fill="hold" nodeType="withEffect" presetClass="exit" presetID="10" presetSubtype="0">
                                  <p:stCondLst>
                                    <p:cond delay="0"/>
                                  </p:stCondLst>
                                  <p:childTnLst>
                                    <p:animEffect filter="fade" transition="out">
                                      <p:cBhvr>
                                        <p:cTn dur="1000"/>
                                        <p:tgtEl>
                                          <p:spTgt spid="926"/>
                                        </p:tgtEl>
                                      </p:cBhvr>
                                    </p:animEffect>
                                    <p:set>
                                      <p:cBhvr>
                                        <p:cTn dur="1" fill="hold">
                                          <p:stCondLst>
                                            <p:cond delay="1000"/>
                                          </p:stCondLst>
                                        </p:cTn>
                                        <p:tgtEl>
                                          <p:spTgt spid="92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925"/>
                                        </p:tgtEl>
                                      </p:cBhvr>
                                    </p:animEffect>
                                    <p:set>
                                      <p:cBhvr>
                                        <p:cTn dur="1" fill="hold">
                                          <p:stCondLst>
                                            <p:cond delay="1000"/>
                                          </p:stCondLst>
                                        </p:cTn>
                                        <p:tgtEl>
                                          <p:spTgt spid="92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138"/>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A few notes about reactive()</a:t>
            </a:r>
            <a:endParaRPr/>
          </a:p>
        </p:txBody>
      </p:sp>
      <p:sp>
        <p:nvSpPr>
          <p:cNvPr id="936" name="Google Shape;936;p138"/>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266700" lvl="0" marL="342900" rtl="0" algn="l">
              <a:lnSpc>
                <a:spcPct val="115000"/>
              </a:lnSpc>
              <a:spcBef>
                <a:spcPts val="0"/>
              </a:spcBef>
              <a:spcAft>
                <a:spcPts val="0"/>
              </a:spcAft>
              <a:buSzPts val="1600"/>
              <a:buChar char="●"/>
            </a:pPr>
            <a:r>
              <a:rPr lang="en" sz="2000"/>
              <a:t>We need to call a reactive expression as if it was function with no arguments (e.g., in our example we used </a:t>
            </a:r>
            <a:r>
              <a:rPr lang="en" sz="2000">
                <a:solidFill>
                  <a:srgbClr val="00FF00"/>
                </a:solidFill>
              </a:rPr>
              <a:t>data()</a:t>
            </a:r>
            <a:r>
              <a:rPr lang="en" sz="2000"/>
              <a:t> instead of </a:t>
            </a:r>
            <a:r>
              <a:rPr lang="en" sz="2000">
                <a:solidFill>
                  <a:srgbClr val="00FF00"/>
                </a:solidFill>
              </a:rPr>
              <a:t>data)</a:t>
            </a:r>
            <a:r>
              <a:rPr lang="en" sz="2000"/>
              <a:t>.</a:t>
            </a:r>
            <a:endParaRPr sz="2000"/>
          </a:p>
          <a:p>
            <a:pPr indent="0" lvl="0" marL="342900" rtl="0" algn="l">
              <a:lnSpc>
                <a:spcPct val="115000"/>
              </a:lnSpc>
              <a:spcBef>
                <a:spcPts val="0"/>
              </a:spcBef>
              <a:spcAft>
                <a:spcPts val="0"/>
              </a:spcAft>
              <a:buNone/>
            </a:pPr>
            <a:r>
              <a:t/>
            </a:r>
            <a:endParaRPr sz="2000"/>
          </a:p>
          <a:p>
            <a:pPr indent="-266700" lvl="0" marL="342900" rtl="0" algn="l">
              <a:lnSpc>
                <a:spcPct val="115000"/>
              </a:lnSpc>
              <a:spcBef>
                <a:spcPts val="0"/>
              </a:spcBef>
              <a:spcAft>
                <a:spcPts val="0"/>
              </a:spcAft>
              <a:buSzPts val="1600"/>
              <a:buChar char="●"/>
            </a:pPr>
            <a:r>
              <a:rPr lang="en" sz="2000"/>
              <a:t>Reactive expression retain their values until a reactive value used in the expression is invalidated.</a:t>
            </a:r>
            <a:endParaRPr sz="2000"/>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13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Activity 3a</a:t>
            </a:r>
            <a:endParaRPr/>
          </a:p>
        </p:txBody>
      </p:sp>
      <p:sp>
        <p:nvSpPr>
          <p:cNvPr id="942" name="Google Shape;942;p13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1"/>
              </a:buClr>
              <a:buSzPts val="2100"/>
              <a:buNone/>
            </a:pPr>
            <a:r>
              <a:rPr lang="en" sz="1900"/>
              <a:t>Now, we will add some reactivity to a Shiny function. Open the file “3c_Task_1.r”</a:t>
            </a:r>
            <a:endParaRPr sz="1900"/>
          </a:p>
          <a:p>
            <a:pPr indent="-387350" lvl="1" marL="723900" rtl="0" algn="l">
              <a:lnSpc>
                <a:spcPct val="100000"/>
              </a:lnSpc>
              <a:spcBef>
                <a:spcPts val="1100"/>
              </a:spcBef>
              <a:spcAft>
                <a:spcPts val="0"/>
              </a:spcAft>
              <a:buClr>
                <a:schemeClr val="dk1"/>
              </a:buClr>
              <a:buSzPts val="1900"/>
              <a:buFont typeface="Calibri"/>
              <a:buAutoNum type="alphaLcPeriod"/>
            </a:pPr>
            <a:r>
              <a:rPr lang="en" sz="1500"/>
              <a:t>Use reactive() to create a reactive expression named “xy” that uses the code that generates data contained within renderPlot()</a:t>
            </a:r>
            <a:endParaRPr sz="1500"/>
          </a:p>
          <a:p>
            <a:pPr indent="-355600" lvl="1" marL="723900" rtl="0" algn="l">
              <a:lnSpc>
                <a:spcPct val="100000"/>
              </a:lnSpc>
              <a:spcBef>
                <a:spcPts val="1100"/>
              </a:spcBef>
              <a:spcAft>
                <a:spcPts val="0"/>
              </a:spcAft>
              <a:buSzPts val="1400"/>
              <a:buAutoNum type="alphaLcPeriod"/>
            </a:pPr>
            <a:r>
              <a:rPr lang="en" sz="1500"/>
              <a:t>Replace the generating code in renderPlot with your new reactive expression</a:t>
            </a:r>
            <a:endParaRPr sz="1500"/>
          </a:p>
          <a:p>
            <a:pPr indent="-387350" lvl="1" marL="723900" rtl="0" algn="l">
              <a:lnSpc>
                <a:spcPct val="100000"/>
              </a:lnSpc>
              <a:spcBef>
                <a:spcPts val="1100"/>
              </a:spcBef>
              <a:spcAft>
                <a:spcPts val="0"/>
              </a:spcAft>
              <a:buClr>
                <a:schemeClr val="dk1"/>
              </a:buClr>
              <a:buSzPts val="1900"/>
              <a:buFont typeface="Calibri"/>
              <a:buAutoNum type="alphaLcPeriod"/>
            </a:pPr>
            <a:r>
              <a:rPr lang="en" sz="1500"/>
              <a:t>Create a new output named “xyvalues” using renderDataTable that displays the values of your newly created expression, “xy”, in a table just below the plot.</a:t>
            </a:r>
            <a:endParaRPr sz="1500"/>
          </a:p>
          <a:p>
            <a:pPr indent="-361950" lvl="1" marL="723900" rtl="0" algn="l">
              <a:lnSpc>
                <a:spcPct val="100000"/>
              </a:lnSpc>
              <a:spcBef>
                <a:spcPts val="1100"/>
              </a:spcBef>
              <a:spcAft>
                <a:spcPts val="0"/>
              </a:spcAft>
              <a:buSzPts val="1500"/>
              <a:buAutoNum type="alphaLcPeriod"/>
            </a:pPr>
            <a:r>
              <a:rPr lang="en" sz="1500"/>
              <a:t>bonus: use options within renderDataTable to limit the display to 10 observations per page</a:t>
            </a:r>
            <a:endParaRPr sz="1500"/>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14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Activity solution</a:t>
            </a:r>
            <a:endParaRPr/>
          </a:p>
        </p:txBody>
      </p:sp>
      <p:sp>
        <p:nvSpPr>
          <p:cNvPr id="948" name="Google Shape;948;p140"/>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1"/>
              </a:buClr>
              <a:buSzPts val="2100"/>
              <a:buNone/>
            </a:pPr>
            <a:r>
              <a:rPr lang="en" sz="1900"/>
              <a:t>Let’s look at the solution and walk through the code </a:t>
            </a:r>
            <a:endParaRPr sz="1900"/>
          </a:p>
          <a:p>
            <a:pPr indent="0" lvl="0" marL="0" rtl="0" algn="l">
              <a:lnSpc>
                <a:spcPct val="100000"/>
              </a:lnSpc>
              <a:spcBef>
                <a:spcPts val="0"/>
              </a:spcBef>
              <a:spcAft>
                <a:spcPts val="0"/>
              </a:spcAft>
              <a:buClr>
                <a:schemeClr val="dk1"/>
              </a:buClr>
              <a:buSzPts val="2100"/>
              <a:buNone/>
            </a:pPr>
            <a:r>
              <a:t/>
            </a:r>
            <a:endParaRPr sz="1900"/>
          </a:p>
          <a:p>
            <a:pPr indent="0" lvl="0" marL="0" rtl="0" algn="l">
              <a:lnSpc>
                <a:spcPct val="100000"/>
              </a:lnSpc>
              <a:spcBef>
                <a:spcPts val="0"/>
              </a:spcBef>
              <a:spcAft>
                <a:spcPts val="0"/>
              </a:spcAft>
              <a:buClr>
                <a:schemeClr val="dk1"/>
              </a:buClr>
              <a:buSzPts val="2100"/>
              <a:buNone/>
            </a:pPr>
            <a:r>
              <a:rPr lang="en" sz="1900"/>
              <a:t>Open the file “3c_task_1_solution.r”</a:t>
            </a:r>
            <a:endParaRPr sz="15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